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3" r:id="rId2"/>
    <p:sldId id="325" r:id="rId3"/>
    <p:sldId id="326" r:id="rId4"/>
    <p:sldId id="285" r:id="rId5"/>
    <p:sldId id="261" r:id="rId6"/>
    <p:sldId id="262" r:id="rId7"/>
    <p:sldId id="263" r:id="rId8"/>
    <p:sldId id="264" r:id="rId9"/>
    <p:sldId id="265" r:id="rId10"/>
    <p:sldId id="266" r:id="rId11"/>
    <p:sldId id="268" r:id="rId12"/>
    <p:sldId id="269" r:id="rId13"/>
    <p:sldId id="327" r:id="rId14"/>
    <p:sldId id="272" r:id="rId15"/>
    <p:sldId id="315" r:id="rId16"/>
    <p:sldId id="317" r:id="rId17"/>
    <p:sldId id="318" r:id="rId18"/>
    <p:sldId id="319" r:id="rId19"/>
    <p:sldId id="316" r:id="rId20"/>
    <p:sldId id="303" r:id="rId21"/>
    <p:sldId id="320" r:id="rId22"/>
    <p:sldId id="275" r:id="rId23"/>
    <p:sldId id="329" r:id="rId24"/>
    <p:sldId id="304" r:id="rId25"/>
    <p:sldId id="328" r:id="rId26"/>
    <p:sldId id="277" r:id="rId27"/>
    <p:sldId id="299" r:id="rId28"/>
    <p:sldId id="278" r:id="rId29"/>
    <p:sldId id="322" r:id="rId30"/>
    <p:sldId id="279" r:id="rId31"/>
    <p:sldId id="323" r:id="rId32"/>
    <p:sldId id="280" r:id="rId33"/>
    <p:sldId id="324" r:id="rId34"/>
    <p:sldId id="281" r:id="rId35"/>
    <p:sldId id="301" r:id="rId36"/>
    <p:sldId id="331" r:id="rId37"/>
    <p:sldId id="284" r:id="rId3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6" d="100"/>
          <a:sy n="76" d="100"/>
        </p:scale>
        <p:origin x="-1200"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3D28F-E530-42A8-8CCE-4C4F2F8EFBB0}" type="datetimeFigureOut">
              <a:rPr lang="ro-RO" smtClean="0"/>
              <a:pPr/>
              <a:t>05.02.2019</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09979-F210-4B9C-B4B5-4FA81B6096CF}" type="slidenum">
              <a:rPr lang="ro-RO" smtClean="0"/>
              <a:pPr/>
              <a:t>‹#›</a:t>
            </a:fld>
            <a:endParaRPr lang="ro-RO"/>
          </a:p>
        </p:txBody>
      </p:sp>
    </p:spTree>
    <p:extLst>
      <p:ext uri="{BB962C8B-B14F-4D97-AF65-F5344CB8AC3E}">
        <p14:creationId xmlns:p14="http://schemas.microsoft.com/office/powerpoint/2010/main" xmlns="" val="139854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4246042236"/>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1926371180"/>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942110878"/>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1365404717"/>
      </p:ext>
    </p:extLst>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749880374"/>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416842733"/>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241131568"/>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72777947"/>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1642769423"/>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1977752479"/>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6F92A-8A4A-4560-AE81-49B616889D90}" type="datetimeFigureOut">
              <a:rPr lang="ro-RO" smtClean="0"/>
              <a:pPr/>
              <a:t>05.02.2019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3194803896"/>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6F92A-8A4A-4560-AE81-49B616889D90}" type="datetimeFigureOut">
              <a:rPr lang="ro-RO" smtClean="0"/>
              <a:pPr/>
              <a:t>05.02.2019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E213A-E5C6-4B1F-B96C-0F99D8B430E4}" type="slidenum">
              <a:rPr lang="ro-RO" smtClean="0"/>
              <a:pPr/>
              <a:t>‹#›</a:t>
            </a:fld>
            <a:endParaRPr lang="ro-RO"/>
          </a:p>
        </p:txBody>
      </p:sp>
    </p:spTree>
    <p:extLst>
      <p:ext uri="{BB962C8B-B14F-4D97-AF65-F5344CB8AC3E}">
        <p14:creationId xmlns:p14="http://schemas.microsoft.com/office/powerpoint/2010/main" xmlns="" val="56310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effectLst>
                  <a:outerShdw blurRad="38100" dist="38100" dir="2700000" algn="tl">
                    <a:srgbClr val="000000">
                      <a:alpha val="43137"/>
                    </a:srgbClr>
                  </a:outerShdw>
                </a:effectLst>
                <a:latin typeface="Perpetua Titling MT" pitchFamily="18" charset="0"/>
                <a:ea typeface="Adobe Ming Std L" pitchFamily="18" charset="-128"/>
              </a:rPr>
              <a:t>Un papuc interdisciplinar</a:t>
            </a:r>
            <a:endParaRPr lang="ro-RO" dirty="0">
              <a:effectLst>
                <a:outerShdw blurRad="38100" dist="38100" dir="2700000" algn="tl">
                  <a:srgbClr val="000000">
                    <a:alpha val="43137"/>
                  </a:srgbClr>
                </a:outerShdw>
              </a:effectLst>
              <a:latin typeface="Perpetua Titling MT" pitchFamily="18" charset="0"/>
              <a:ea typeface="Adobe Ming Std L" pitchFamily="18" charset="-128"/>
            </a:endParaRPr>
          </a:p>
        </p:txBody>
      </p:sp>
      <p:pic>
        <p:nvPicPr>
          <p:cNvPr id="1026" name="Picture 2" descr="C:\Users\Admin\Desktop\pentru papuci\fancy shoes.jpg"/>
          <p:cNvPicPr>
            <a:picLocks noGrp="1" noChangeAspect="1" noChangeArrowheads="1"/>
          </p:cNvPicPr>
          <p:nvPr>
            <p:ph idx="1"/>
          </p:nvPr>
        </p:nvPicPr>
        <p:blipFill>
          <a:blip r:embed="rId2" cstate="print"/>
          <a:srcRect/>
          <a:stretch>
            <a:fillRect/>
          </a:stretch>
        </p:blipFill>
        <p:spPr bwMode="auto">
          <a:xfrm>
            <a:off x="1043608" y="1628800"/>
            <a:ext cx="7128792" cy="4464496"/>
          </a:xfrm>
          <a:prstGeom prst="rect">
            <a:avLst/>
          </a:prstGeom>
          <a:noFill/>
        </p:spPr>
      </p:pic>
    </p:spTree>
    <p:extLst>
      <p:ext uri="{BB962C8B-B14F-4D97-AF65-F5344CB8AC3E}">
        <p14:creationId xmlns:p14="http://schemas.microsoft.com/office/powerpoint/2010/main" xmlns="" val="2942838885"/>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229200"/>
            <a:ext cx="8229600" cy="1143000"/>
          </a:xfrm>
        </p:spPr>
        <p:txBody>
          <a:bodyPr/>
          <a:lstStyle/>
          <a:p>
            <a:r>
              <a:rPr lang="ro-RO" b="1" dirty="0" smtClean="0">
                <a:latin typeface="Perpetua" pitchFamily="18" charset="0"/>
              </a:rPr>
              <a:t>Infidela</a:t>
            </a:r>
            <a:endParaRPr lang="ro-RO" b="1" dirty="0">
              <a:latin typeface="Perpetua" pitchFamily="18" charset="0"/>
            </a:endParaRPr>
          </a:p>
        </p:txBody>
      </p:sp>
      <p:pic>
        <p:nvPicPr>
          <p:cNvPr id="8194" name="Picture 2" descr="C:\Users\Admin\Desktop\pentru papuci\infidela.jpg"/>
          <p:cNvPicPr>
            <a:picLocks noGrp="1" noChangeAspect="1" noChangeArrowheads="1"/>
          </p:cNvPicPr>
          <p:nvPr>
            <p:ph idx="1"/>
          </p:nvPr>
        </p:nvPicPr>
        <p:blipFill>
          <a:blip r:embed="rId2" cstate="print"/>
          <a:srcRect/>
          <a:stretch>
            <a:fillRect/>
          </a:stretch>
        </p:blipFill>
        <p:spPr bwMode="auto">
          <a:xfrm>
            <a:off x="2771800" y="620688"/>
            <a:ext cx="3545338" cy="4525963"/>
          </a:xfrm>
          <a:prstGeom prst="rect">
            <a:avLst/>
          </a:prstGeom>
          <a:noFill/>
        </p:spPr>
      </p:pic>
    </p:spTree>
    <p:extLst>
      <p:ext uri="{BB962C8B-B14F-4D97-AF65-F5344CB8AC3E}">
        <p14:creationId xmlns:p14="http://schemas.microsoft.com/office/powerpoint/2010/main" xmlns="" val="218654609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13176"/>
            <a:ext cx="8229600" cy="1143000"/>
          </a:xfrm>
        </p:spPr>
        <p:txBody>
          <a:bodyPr>
            <a:normAutofit/>
          </a:bodyPr>
          <a:lstStyle/>
          <a:p>
            <a:r>
              <a:rPr lang="ro-RO" b="1" dirty="0" smtClean="0">
                <a:latin typeface="Perpetua" pitchFamily="18" charset="0"/>
              </a:rPr>
              <a:t>Cameleonul</a:t>
            </a:r>
            <a:endParaRPr lang="ro-RO" b="1" dirty="0">
              <a:latin typeface="Perpetua" pitchFamily="18" charset="0"/>
            </a:endParaRPr>
          </a:p>
        </p:txBody>
      </p:sp>
      <p:pic>
        <p:nvPicPr>
          <p:cNvPr id="7170" name="Picture 2" descr="C:\Users\Admin\Desktop\pentru papuci\cameleonul.jpg"/>
          <p:cNvPicPr>
            <a:picLocks noGrp="1" noChangeAspect="1" noChangeArrowheads="1"/>
          </p:cNvPicPr>
          <p:nvPr>
            <p:ph idx="1"/>
          </p:nvPr>
        </p:nvPicPr>
        <p:blipFill>
          <a:blip r:embed="rId2" cstate="print"/>
          <a:srcRect/>
          <a:stretch>
            <a:fillRect/>
          </a:stretch>
        </p:blipFill>
        <p:spPr bwMode="auto">
          <a:xfrm>
            <a:off x="1763688" y="764704"/>
            <a:ext cx="5832648" cy="4313867"/>
          </a:xfrm>
          <a:prstGeom prst="rect">
            <a:avLst/>
          </a:prstGeom>
          <a:noFill/>
        </p:spPr>
      </p:pic>
    </p:spTree>
    <p:extLst>
      <p:ext uri="{BB962C8B-B14F-4D97-AF65-F5344CB8AC3E}">
        <p14:creationId xmlns:p14="http://schemas.microsoft.com/office/powerpoint/2010/main" xmlns="" val="19472018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229200"/>
            <a:ext cx="8229600" cy="1143000"/>
          </a:xfrm>
        </p:spPr>
        <p:txBody>
          <a:bodyPr/>
          <a:lstStyle/>
          <a:p>
            <a:r>
              <a:rPr lang="ro-RO" b="1" dirty="0" smtClean="0">
                <a:latin typeface="Times New Roman" pitchFamily="18" charset="0"/>
                <a:cs typeface="Times New Roman" pitchFamily="18" charset="0"/>
              </a:rPr>
              <a:t>Copilărosul</a:t>
            </a:r>
            <a:endParaRPr lang="ro-RO" b="1" dirty="0">
              <a:latin typeface="Times New Roman" pitchFamily="18" charset="0"/>
              <a:cs typeface="Times New Roman" pitchFamily="18" charset="0"/>
            </a:endParaRPr>
          </a:p>
        </p:txBody>
      </p:sp>
      <p:pic>
        <p:nvPicPr>
          <p:cNvPr id="9218" name="Picture 2" descr="C:\Users\Admin\Desktop\pentru papuci\copilarosul.jpg"/>
          <p:cNvPicPr>
            <a:picLocks noGrp="1" noChangeAspect="1" noChangeArrowheads="1"/>
          </p:cNvPicPr>
          <p:nvPr>
            <p:ph idx="1"/>
          </p:nvPr>
        </p:nvPicPr>
        <p:blipFill>
          <a:blip r:embed="rId2" cstate="print"/>
          <a:srcRect/>
          <a:stretch>
            <a:fillRect/>
          </a:stretch>
        </p:blipFill>
        <p:spPr bwMode="auto">
          <a:xfrm>
            <a:off x="2915816" y="836712"/>
            <a:ext cx="3168352" cy="4169469"/>
          </a:xfrm>
          <a:prstGeom prst="rect">
            <a:avLst/>
          </a:prstGeom>
          <a:noFill/>
        </p:spPr>
      </p:pic>
    </p:spTree>
    <p:extLst>
      <p:ext uri="{BB962C8B-B14F-4D97-AF65-F5344CB8AC3E}">
        <p14:creationId xmlns:p14="http://schemas.microsoft.com/office/powerpoint/2010/main" xmlns="" val="276675115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pPr algn="just">
              <a:buNone/>
            </a:pPr>
            <a:r>
              <a:rPr lang="ro-RO" dirty="0" smtClean="0"/>
              <a:t>	</a:t>
            </a:r>
          </a:p>
          <a:p>
            <a:pPr algn="just">
              <a:buNone/>
            </a:pPr>
            <a:endParaRPr lang="ro-RO" dirty="0" smtClean="0"/>
          </a:p>
          <a:p>
            <a:pPr algn="just">
              <a:buNone/>
            </a:pPr>
            <a:r>
              <a:rPr lang="ro-RO" dirty="0" smtClean="0"/>
              <a:t>	</a:t>
            </a:r>
            <a:r>
              <a:rPr lang="ro-RO" b="1" dirty="0" smtClean="0">
                <a:latin typeface="Times New Roman" pitchFamily="18" charset="0"/>
                <a:cs typeface="Times New Roman" pitchFamily="18" charset="0"/>
              </a:rPr>
              <a:t>Creează o narațiune de minimum 400 de cuvinte în care unul dintre personaje să poată fi încadrat în una dintre tipologiile precizate.</a:t>
            </a:r>
            <a:endParaRPr lang="ro-RO"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97152"/>
            <a:ext cx="8229600" cy="1143000"/>
          </a:xfrm>
        </p:spPr>
        <p:txBody>
          <a:bodyPr/>
          <a:lstStyle/>
          <a:p>
            <a:r>
              <a:rPr lang="ro-RO" b="1" dirty="0" smtClean="0">
                <a:latin typeface="Times New Roman" pitchFamily="18" charset="0"/>
                <a:cs typeface="Times New Roman" pitchFamily="18" charset="0"/>
              </a:rPr>
              <a:t>Papucul englezesc</a:t>
            </a:r>
            <a:endParaRPr lang="ro-RO" b="1" dirty="0">
              <a:latin typeface="Times New Roman" pitchFamily="18" charset="0"/>
              <a:cs typeface="Times New Roman" pitchFamily="18" charset="0"/>
            </a:endParaRPr>
          </a:p>
        </p:txBody>
      </p:sp>
      <p:pic>
        <p:nvPicPr>
          <p:cNvPr id="11266" name="Picture 2" descr="C:\Users\Admin\Desktop\english.jpg"/>
          <p:cNvPicPr>
            <a:picLocks noGrp="1" noChangeAspect="1" noChangeArrowheads="1"/>
          </p:cNvPicPr>
          <p:nvPr>
            <p:ph idx="1"/>
          </p:nvPr>
        </p:nvPicPr>
        <p:blipFill>
          <a:blip r:embed="rId2" cstate="print"/>
          <a:srcRect/>
          <a:stretch>
            <a:fillRect/>
          </a:stretch>
        </p:blipFill>
        <p:spPr bwMode="auto">
          <a:xfrm>
            <a:off x="2195736" y="980728"/>
            <a:ext cx="4752528" cy="3960440"/>
          </a:xfrm>
          <a:prstGeom prst="rect">
            <a:avLst/>
          </a:prstGeom>
          <a:noFill/>
        </p:spPr>
      </p:pic>
    </p:spTree>
    <p:extLst>
      <p:ext uri="{BB962C8B-B14F-4D97-AF65-F5344CB8AC3E}">
        <p14:creationId xmlns:p14="http://schemas.microsoft.com/office/powerpoint/2010/main" xmlns="" val="227212382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itchFamily="18" charset="0"/>
                <a:cs typeface="Times New Roman" pitchFamily="18" charset="0"/>
              </a:rPr>
              <a:t>Idiomuri</a:t>
            </a:r>
            <a:endParaRPr lang="ro-RO"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r>
              <a:rPr lang="ro-RO" b="1" dirty="0">
                <a:latin typeface="Times New Roman" pitchFamily="18" charset="0"/>
                <a:cs typeface="Times New Roman" pitchFamily="18" charset="0"/>
              </a:rPr>
              <a:t>T</a:t>
            </a:r>
            <a:r>
              <a:rPr lang="en-US" b="1" dirty="0" smtClean="0">
                <a:latin typeface="Times New Roman" pitchFamily="18" charset="0"/>
                <a:cs typeface="Times New Roman" pitchFamily="18" charset="0"/>
              </a:rPr>
              <a:t>o </a:t>
            </a:r>
            <a:r>
              <a:rPr lang="en-US" b="1" dirty="0">
                <a:latin typeface="Times New Roman" pitchFamily="18" charset="0"/>
                <a:cs typeface="Times New Roman" pitchFamily="18" charset="0"/>
              </a:rPr>
              <a:t>stand in someone's </a:t>
            </a:r>
            <a:r>
              <a:rPr lang="en-US" b="1" dirty="0" smtClean="0">
                <a:latin typeface="Times New Roman" pitchFamily="18" charset="0"/>
                <a:cs typeface="Times New Roman" pitchFamily="18" charset="0"/>
              </a:rPr>
              <a:t>shoes</a:t>
            </a:r>
            <a:endParaRPr lang="ro-RO" b="1" dirty="0" smtClean="0">
              <a:latin typeface="Times New Roman" pitchFamily="18" charset="0"/>
              <a:cs typeface="Times New Roman" pitchFamily="18" charset="0"/>
            </a:endParaRPr>
          </a:p>
          <a:p>
            <a:pPr algn="ctr"/>
            <a:r>
              <a:rPr lang="ro-RO" b="1" dirty="0" smtClean="0">
                <a:latin typeface="Times New Roman" pitchFamily="18" charset="0"/>
                <a:cs typeface="Times New Roman" pitchFamily="18" charset="0"/>
              </a:rPr>
              <a:t>To </a:t>
            </a:r>
            <a:r>
              <a:rPr lang="ro-RO" b="1" dirty="0">
                <a:latin typeface="Times New Roman" pitchFamily="18" charset="0"/>
                <a:cs typeface="Times New Roman" pitchFamily="18" charset="0"/>
              </a:rPr>
              <a:t>fill someone's </a:t>
            </a:r>
            <a:r>
              <a:rPr lang="ro-RO" b="1" dirty="0" smtClean="0">
                <a:latin typeface="Times New Roman" pitchFamily="18" charset="0"/>
                <a:cs typeface="Times New Roman" pitchFamily="18" charset="0"/>
              </a:rPr>
              <a:t>shoes</a:t>
            </a:r>
          </a:p>
          <a:p>
            <a:pPr algn="ctr"/>
            <a:r>
              <a:rPr lang="ro-RO" b="1" dirty="0">
                <a:latin typeface="Times New Roman" pitchFamily="18" charset="0"/>
                <a:cs typeface="Times New Roman" pitchFamily="18" charset="0"/>
              </a:rPr>
              <a:t>T</a:t>
            </a:r>
            <a:r>
              <a:rPr lang="en-US" b="1" dirty="0" smtClean="0">
                <a:latin typeface="Times New Roman" pitchFamily="18" charset="0"/>
                <a:cs typeface="Times New Roman" pitchFamily="18" charset="0"/>
              </a:rPr>
              <a:t>he </a:t>
            </a:r>
            <a:r>
              <a:rPr lang="en-US" b="1" dirty="0">
                <a:latin typeface="Times New Roman" pitchFamily="18" charset="0"/>
                <a:cs typeface="Times New Roman" pitchFamily="18" charset="0"/>
              </a:rPr>
              <a:t>shoe is on the other </a:t>
            </a:r>
            <a:r>
              <a:rPr lang="en-US" b="1" dirty="0" smtClean="0">
                <a:latin typeface="Times New Roman" pitchFamily="18" charset="0"/>
                <a:cs typeface="Times New Roman" pitchFamily="18" charset="0"/>
              </a:rPr>
              <a:t>foot</a:t>
            </a:r>
            <a:endParaRPr lang="ro-RO" b="1" dirty="0" smtClean="0">
              <a:latin typeface="Times New Roman" pitchFamily="18" charset="0"/>
              <a:cs typeface="Times New Roman" pitchFamily="18" charset="0"/>
            </a:endParaRPr>
          </a:p>
          <a:p>
            <a:pPr algn="ctr"/>
            <a:r>
              <a:rPr lang="ro-RO" b="1" dirty="0">
                <a:latin typeface="Times New Roman" pitchFamily="18" charset="0"/>
                <a:cs typeface="Times New Roman" pitchFamily="18" charset="0"/>
              </a:rPr>
              <a:t>I</a:t>
            </a:r>
            <a:r>
              <a:rPr lang="en-US" b="1" dirty="0" smtClean="0">
                <a:latin typeface="Times New Roman" pitchFamily="18" charset="0"/>
                <a:cs typeface="Times New Roman" pitchFamily="18" charset="0"/>
              </a:rPr>
              <a:t>t's </a:t>
            </a:r>
            <a:r>
              <a:rPr lang="en-US" b="1" dirty="0">
                <a:latin typeface="Times New Roman" pitchFamily="18" charset="0"/>
                <a:cs typeface="Times New Roman" pitchFamily="18" charset="0"/>
              </a:rPr>
              <a:t>ill waiting for dead men's </a:t>
            </a:r>
            <a:r>
              <a:rPr lang="en-US" b="1" dirty="0" smtClean="0">
                <a:latin typeface="Times New Roman" pitchFamily="18" charset="0"/>
                <a:cs typeface="Times New Roman" pitchFamily="18" charset="0"/>
              </a:rPr>
              <a:t>shoes</a:t>
            </a:r>
            <a:endParaRPr lang="ro-RO" b="1" dirty="0" smtClean="0">
              <a:latin typeface="Times New Roman" pitchFamily="18" charset="0"/>
              <a:cs typeface="Times New Roman" pitchFamily="18" charset="0"/>
            </a:endParaRPr>
          </a:p>
          <a:p>
            <a:pPr algn="ctr"/>
            <a:r>
              <a:rPr lang="ro-RO" b="1" dirty="0">
                <a:latin typeface="Times New Roman" pitchFamily="18" charset="0"/>
                <a:cs typeface="Times New Roman" pitchFamily="18" charset="0"/>
              </a:rPr>
              <a:t>T</a:t>
            </a:r>
            <a:r>
              <a:rPr lang="en-US" b="1" dirty="0" smtClean="0">
                <a:latin typeface="Times New Roman" pitchFamily="18" charset="0"/>
                <a:cs typeface="Times New Roman" pitchFamily="18" charset="0"/>
              </a:rPr>
              <a:t>o </a:t>
            </a:r>
            <a:r>
              <a:rPr lang="en-US" b="1" dirty="0">
                <a:latin typeface="Times New Roman" pitchFamily="18" charset="0"/>
                <a:cs typeface="Times New Roman" pitchFamily="18" charset="0"/>
              </a:rPr>
              <a:t>step into dead men's shoes</a:t>
            </a:r>
            <a:endParaRPr lang="ro-RO"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986860898"/>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latin typeface="Times New Roman" pitchFamily="18" charset="0"/>
                <a:cs typeface="Times New Roman" pitchFamily="18" charset="0"/>
              </a:rPr>
              <a:t>Diamante Poem</a:t>
            </a:r>
            <a:r>
              <a:rPr lang="ro-RO" b="1" dirty="0" smtClean="0"/>
              <a:t/>
            </a:r>
            <a:br>
              <a:rPr lang="ro-RO" b="1" dirty="0" smtClean="0"/>
            </a:br>
            <a:endParaRPr lang="ro-RO" b="1" dirty="0"/>
          </a:p>
        </p:txBody>
      </p:sp>
      <p:sp>
        <p:nvSpPr>
          <p:cNvPr id="3" name="Content Placeholder 2"/>
          <p:cNvSpPr>
            <a:spLocks noGrp="1"/>
          </p:cNvSpPr>
          <p:nvPr>
            <p:ph idx="1"/>
          </p:nvPr>
        </p:nvSpPr>
        <p:spPr/>
        <p:txBody>
          <a:bodyPr>
            <a:normAutofit fontScale="85000" lnSpcReduction="20000"/>
          </a:bodyPr>
          <a:lstStyle/>
          <a:p>
            <a:pPr lvl="0"/>
            <a:r>
              <a:rPr lang="ro-RO" b="1" dirty="0" smtClean="0">
                <a:latin typeface="Times New Roman" pitchFamily="18" charset="0"/>
                <a:cs typeface="Times New Roman" pitchFamily="18" charset="0"/>
              </a:rPr>
              <a:t>Choose a topic (noun: shoe)</a:t>
            </a:r>
          </a:p>
          <a:p>
            <a:pPr lvl="0"/>
            <a:r>
              <a:rPr lang="ro-RO" b="1" dirty="0" smtClean="0">
                <a:latin typeface="Times New Roman" pitchFamily="18" charset="0"/>
                <a:cs typeface="Times New Roman" pitchFamily="18" charset="0"/>
              </a:rPr>
              <a:t>Use two adjectives</a:t>
            </a:r>
          </a:p>
          <a:p>
            <a:pPr lvl="0"/>
            <a:r>
              <a:rPr lang="ro-RO" b="1" dirty="0" smtClean="0">
                <a:latin typeface="Times New Roman" pitchFamily="18" charset="0"/>
                <a:cs typeface="Times New Roman" pitchFamily="18" charset="0"/>
              </a:rPr>
              <a:t>Use three verbs (-ed or -ing) </a:t>
            </a:r>
          </a:p>
          <a:p>
            <a:pPr lvl="0"/>
            <a:r>
              <a:rPr lang="ro-RO" b="1" dirty="0" smtClean="0">
                <a:latin typeface="Times New Roman" pitchFamily="18" charset="0"/>
                <a:cs typeface="Times New Roman" pitchFamily="18" charset="0"/>
              </a:rPr>
              <a:t>Use a four-word phrase to capture a feeling about the topic</a:t>
            </a:r>
          </a:p>
          <a:p>
            <a:pPr lvl="0"/>
            <a:r>
              <a:rPr lang="ro-RO" b="1" dirty="0" smtClean="0">
                <a:latin typeface="Times New Roman" pitchFamily="18" charset="0"/>
                <a:cs typeface="Times New Roman" pitchFamily="18" charset="0"/>
              </a:rPr>
              <a:t>Use three verbs to describe the opposite of your topic</a:t>
            </a:r>
          </a:p>
          <a:p>
            <a:pPr lvl="0"/>
            <a:r>
              <a:rPr lang="ro-RO" b="1" dirty="0" smtClean="0">
                <a:latin typeface="Times New Roman" pitchFamily="18" charset="0"/>
                <a:cs typeface="Times New Roman" pitchFamily="18" charset="0"/>
              </a:rPr>
              <a:t>Use two adjectives to describe the opposite of your topic</a:t>
            </a:r>
          </a:p>
          <a:p>
            <a:pPr lvl="0"/>
            <a:r>
              <a:rPr lang="ro-RO" b="1" dirty="0" smtClean="0">
                <a:latin typeface="Times New Roman" pitchFamily="18" charset="0"/>
                <a:cs typeface="Times New Roman" pitchFamily="18" charset="0"/>
              </a:rPr>
              <a:t>Use a noun (antonym/synonim or the same word as your beginning topic)</a:t>
            </a:r>
          </a:p>
          <a:p>
            <a:endParaRPr lang="ro-RO"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itchFamily="18" charset="0"/>
                <a:cs typeface="Times New Roman" pitchFamily="18" charset="0"/>
              </a:rPr>
              <a:t>Created poem</a:t>
            </a:r>
            <a:endParaRPr lang="ro-RO"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ro-RO" i="1" dirty="0" smtClean="0">
                <a:latin typeface="Times New Roman" pitchFamily="18" charset="0"/>
                <a:cs typeface="Times New Roman" pitchFamily="18" charset="0"/>
              </a:rPr>
              <a:t>Shoes</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Ugly, uncomfortable</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Hoping, dreaming, praying </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Shoe is always on the other foot</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Crying, hiding, uncomfortable</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Hungry, thirsty</a:t>
            </a:r>
            <a:endParaRPr lang="ro-RO" dirty="0" smtClean="0">
              <a:latin typeface="Times New Roman" pitchFamily="18" charset="0"/>
              <a:cs typeface="Times New Roman" pitchFamily="18" charset="0"/>
            </a:endParaRPr>
          </a:p>
          <a:p>
            <a:r>
              <a:rPr lang="ro-RO" i="1" dirty="0" smtClean="0">
                <a:latin typeface="Times New Roman" pitchFamily="18" charset="0"/>
                <a:cs typeface="Times New Roman" pitchFamily="18" charset="0"/>
              </a:rPr>
              <a:t>Laces</a:t>
            </a:r>
            <a:endParaRPr lang="ro-RO" dirty="0" smtClean="0">
              <a:latin typeface="Times New Roman" pitchFamily="18" charset="0"/>
              <a:cs typeface="Times New Roman" pitchFamily="18" charset="0"/>
            </a:endParaRPr>
          </a:p>
          <a:p>
            <a:endParaRPr lang="ro-RO"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itchFamily="18" charset="0"/>
                <a:cs typeface="Times New Roman" pitchFamily="18" charset="0"/>
              </a:rPr>
              <a:t>Papuci matematici</a:t>
            </a:r>
            <a:endParaRPr lang="ro-RO" b="1" dirty="0">
              <a:latin typeface="Times New Roman" pitchFamily="18" charset="0"/>
              <a:cs typeface="Times New Roman" pitchFamily="18" charset="0"/>
            </a:endParaRPr>
          </a:p>
        </p:txBody>
      </p:sp>
      <p:pic>
        <p:nvPicPr>
          <p:cNvPr id="12290" name="Picture 2" descr="C:\Users\Admin\Desktop\education.jpg"/>
          <p:cNvPicPr>
            <a:picLocks noGrp="1" noChangeAspect="1" noChangeArrowheads="1"/>
          </p:cNvPicPr>
          <p:nvPr>
            <p:ph idx="1"/>
          </p:nvPr>
        </p:nvPicPr>
        <p:blipFill>
          <a:blip r:embed="rId2" cstate="print"/>
          <a:srcRect/>
          <a:stretch>
            <a:fillRect/>
          </a:stretch>
        </p:blipFill>
        <p:spPr bwMode="auto">
          <a:xfrm>
            <a:off x="1979712" y="1988840"/>
            <a:ext cx="5040560" cy="3744416"/>
          </a:xfrm>
          <a:prstGeom prst="rect">
            <a:avLst/>
          </a:prstGeom>
          <a:noFill/>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normAutofit fontScale="92500" lnSpcReduction="20000"/>
          </a:bodyPr>
          <a:lstStyle/>
          <a:p>
            <a:pPr>
              <a:buNone/>
            </a:pPr>
            <a:r>
              <a:rPr lang="ro-RO" dirty="0" smtClean="0"/>
              <a:t>	</a:t>
            </a:r>
            <a:r>
              <a:rPr lang="vi-VN" sz="3500" b="1" dirty="0" smtClean="0">
                <a:latin typeface="Times New Roman" pitchFamily="18" charset="0"/>
                <a:cs typeface="Times New Roman" pitchFamily="18" charset="0"/>
              </a:rPr>
              <a:t>1.</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Scrie numărul de la pantofi</a:t>
            </a:r>
            <a:r>
              <a:rPr lang="ro-RO" sz="3500" b="1" dirty="0" smtClean="0">
                <a:latin typeface="Times New Roman" pitchFamily="18" charset="0"/>
                <a:cs typeface="Times New Roman" pitchFamily="18" charset="0"/>
              </a:rPr>
              <a:t>!</a:t>
            </a:r>
            <a:r>
              <a:rPr lang="vi-VN" sz="3500" b="1" dirty="0" smtClean="0">
                <a:latin typeface="Times New Roman" pitchFamily="18" charset="0"/>
                <a:cs typeface="Times New Roman" pitchFamily="18" charset="0"/>
              </a:rPr>
              <a:t> (nu folosi jumătăți de măsur</a:t>
            </a:r>
            <a:r>
              <a:rPr lang="ro-RO" sz="3500" b="1" dirty="0" smtClean="0">
                <a:latin typeface="Times New Roman" pitchFamily="18" charset="0"/>
                <a:cs typeface="Times New Roman" pitchFamily="18" charset="0"/>
              </a:rPr>
              <a:t>ă</a:t>
            </a:r>
            <a:r>
              <a:rPr lang="vi-VN" sz="3500" b="1" dirty="0" smtClean="0">
                <a:latin typeface="Times New Roman" pitchFamily="18" charset="0"/>
                <a:cs typeface="Times New Roman" pitchFamily="18" charset="0"/>
              </a:rPr>
              <a:t>!)</a:t>
            </a:r>
            <a:br>
              <a:rPr lang="vi-VN"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2.</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Înmulț</a:t>
            </a:r>
            <a:r>
              <a:rPr lang="ro-RO" sz="3500" b="1" dirty="0" smtClean="0">
                <a:latin typeface="Times New Roman" pitchFamily="18" charset="0"/>
                <a:cs typeface="Times New Roman" pitchFamily="18" charset="0"/>
              </a:rPr>
              <a:t>ește</a:t>
            </a:r>
            <a:r>
              <a:rPr lang="vi-VN" sz="3500" b="1" dirty="0" smtClean="0">
                <a:latin typeface="Times New Roman" pitchFamily="18" charset="0"/>
                <a:cs typeface="Times New Roman" pitchFamily="18" charset="0"/>
              </a:rPr>
              <a:t> cu 5!</a:t>
            </a:r>
            <a:br>
              <a:rPr lang="vi-VN"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3.</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Adăug</a:t>
            </a:r>
            <a:r>
              <a:rPr lang="ro-RO" sz="3500" b="1" dirty="0" smtClean="0">
                <a:latin typeface="Times New Roman" pitchFamily="18" charset="0"/>
                <a:cs typeface="Times New Roman" pitchFamily="18" charset="0"/>
              </a:rPr>
              <a:t>ă</a:t>
            </a:r>
            <a:r>
              <a:rPr lang="vi-VN" sz="3500" b="1" dirty="0" smtClean="0">
                <a:latin typeface="Times New Roman" pitchFamily="18" charset="0"/>
                <a:cs typeface="Times New Roman" pitchFamily="18" charset="0"/>
              </a:rPr>
              <a:t> 50!</a:t>
            </a:r>
            <a:br>
              <a:rPr lang="vi-VN"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4.</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Înmulț</a:t>
            </a:r>
            <a:r>
              <a:rPr lang="ro-RO" sz="3500" b="1" dirty="0" smtClean="0">
                <a:latin typeface="Times New Roman" pitchFamily="18" charset="0"/>
                <a:cs typeface="Times New Roman" pitchFamily="18" charset="0"/>
              </a:rPr>
              <a:t>ește </a:t>
            </a:r>
            <a:r>
              <a:rPr lang="vi-VN" sz="3500" b="1" dirty="0" smtClean="0">
                <a:latin typeface="Times New Roman" pitchFamily="18" charset="0"/>
                <a:cs typeface="Times New Roman" pitchFamily="18" charset="0"/>
              </a:rPr>
              <a:t>cu 2</a:t>
            </a:r>
            <a:r>
              <a:rPr lang="ro-RO" sz="3500" b="1" dirty="0" smtClean="0">
                <a:latin typeface="Times New Roman" pitchFamily="18" charset="0"/>
                <a:cs typeface="Times New Roman" pitchFamily="18" charset="0"/>
              </a:rPr>
              <a:t>0</a:t>
            </a:r>
            <a:r>
              <a:rPr lang="vi-VN" sz="3500" b="1" dirty="0" smtClean="0">
                <a:latin typeface="Times New Roman" pitchFamily="18" charset="0"/>
                <a:cs typeface="Times New Roman" pitchFamily="18" charset="0"/>
              </a:rPr>
              <a:t>!</a:t>
            </a:r>
            <a:br>
              <a:rPr lang="vi-VN"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5.</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Ad</a:t>
            </a:r>
            <a:r>
              <a:rPr lang="ro-RO" sz="3500" b="1" dirty="0" smtClean="0">
                <a:latin typeface="Times New Roman" pitchFamily="18" charset="0"/>
                <a:cs typeface="Times New Roman" pitchFamily="18" charset="0"/>
              </a:rPr>
              <a:t>a</a:t>
            </a:r>
            <a:r>
              <a:rPr lang="vi-VN" sz="3500" b="1" dirty="0" smtClean="0">
                <a:latin typeface="Times New Roman" pitchFamily="18" charset="0"/>
                <a:cs typeface="Times New Roman" pitchFamily="18" charset="0"/>
              </a:rPr>
              <a:t>ug</a:t>
            </a:r>
            <a:r>
              <a:rPr lang="ro-RO" sz="3500" b="1" dirty="0" smtClean="0">
                <a:latin typeface="Times New Roman" pitchFamily="18" charset="0"/>
                <a:cs typeface="Times New Roman" pitchFamily="18" charset="0"/>
              </a:rPr>
              <a:t>ă</a:t>
            </a:r>
            <a:r>
              <a:rPr lang="vi-VN" sz="3500" b="1" dirty="0" smtClean="0">
                <a:latin typeface="Times New Roman" pitchFamily="18" charset="0"/>
                <a:cs typeface="Times New Roman" pitchFamily="18" charset="0"/>
              </a:rPr>
              <a:t> 101</a:t>
            </a:r>
            <a:r>
              <a:rPr lang="ro-RO" sz="3500" b="1" dirty="0" smtClean="0">
                <a:latin typeface="Times New Roman" pitchFamily="18" charset="0"/>
                <a:cs typeface="Times New Roman" pitchFamily="18" charset="0"/>
              </a:rPr>
              <a:t>9</a:t>
            </a:r>
            <a:r>
              <a:rPr lang="vi-VN" sz="3500" b="1" dirty="0" smtClean="0">
                <a:latin typeface="Times New Roman" pitchFamily="18" charset="0"/>
                <a:cs typeface="Times New Roman" pitchFamily="18" charset="0"/>
              </a:rPr>
              <a:t>!</a:t>
            </a:r>
            <a:r>
              <a:rPr lang="ro-RO" sz="3500" b="1" dirty="0" smtClean="0">
                <a:latin typeface="Times New Roman" pitchFamily="18" charset="0"/>
                <a:cs typeface="Times New Roman" pitchFamily="18" charset="0"/>
              </a:rPr>
              <a:t> (Dacă ai avut deja ziua de naștere, adaugă 1020)</a:t>
            </a:r>
            <a:r>
              <a:rPr lang="vi-VN" sz="3500" b="1" dirty="0" smtClean="0">
                <a:latin typeface="Times New Roman" pitchFamily="18" charset="0"/>
                <a:cs typeface="Times New Roman" pitchFamily="18" charset="0"/>
              </a:rPr>
              <a:t/>
            </a:r>
            <a:br>
              <a:rPr lang="vi-VN"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6.</a:t>
            </a:r>
            <a:r>
              <a:rPr lang="ro-RO"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Sc</a:t>
            </a:r>
            <a:r>
              <a:rPr lang="ro-RO" sz="3500" b="1" dirty="0" smtClean="0">
                <a:latin typeface="Times New Roman" pitchFamily="18" charset="0"/>
                <a:cs typeface="Times New Roman" pitchFamily="18" charset="0"/>
              </a:rPr>
              <a:t>a</a:t>
            </a:r>
            <a:r>
              <a:rPr lang="vi-VN" sz="3500" b="1" dirty="0" smtClean="0">
                <a:latin typeface="Times New Roman" pitchFamily="18" charset="0"/>
                <a:cs typeface="Times New Roman" pitchFamily="18" charset="0"/>
              </a:rPr>
              <a:t>de anul în care </a:t>
            </a:r>
            <a:r>
              <a:rPr lang="ro-RO" sz="3500" b="1" dirty="0" smtClean="0">
                <a:latin typeface="Times New Roman" pitchFamily="18" charset="0"/>
                <a:cs typeface="Times New Roman" pitchFamily="18" charset="0"/>
              </a:rPr>
              <a:t>te</a:t>
            </a:r>
            <a:r>
              <a:rPr lang="vi-VN" sz="3500" b="1" dirty="0" smtClean="0">
                <a:latin typeface="Times New Roman" pitchFamily="18" charset="0"/>
                <a:cs typeface="Times New Roman" pitchFamily="18" charset="0"/>
              </a:rPr>
              <a:t>-ai născut!</a:t>
            </a:r>
            <a:r>
              <a:rPr lang="en-US" sz="3500" b="1" dirty="0" smtClean="0">
                <a:latin typeface="Times New Roman" pitchFamily="18" charset="0"/>
                <a:cs typeface="Times New Roman" pitchFamily="18" charset="0"/>
              </a:rPr>
              <a:t/>
            </a:r>
            <a:br>
              <a:rPr lang="en-US" sz="3500" b="1" dirty="0" smtClean="0">
                <a:latin typeface="Times New Roman" pitchFamily="18" charset="0"/>
                <a:cs typeface="Times New Roman" pitchFamily="18" charset="0"/>
              </a:rPr>
            </a:br>
            <a:r>
              <a:rPr lang="en-US" sz="3500" b="1" dirty="0" smtClean="0">
                <a:latin typeface="Times New Roman" pitchFamily="18" charset="0"/>
                <a:cs typeface="Times New Roman" pitchFamily="18" charset="0"/>
              </a:rPr>
              <a:t> </a:t>
            </a:r>
            <a:r>
              <a:rPr lang="vi-VN" sz="3500" b="1" dirty="0" smtClean="0">
                <a:latin typeface="Times New Roman" pitchFamily="18" charset="0"/>
                <a:cs typeface="Times New Roman" pitchFamily="18" charset="0"/>
              </a:rPr>
              <a:t>Magie!!!!!!!!!! </a:t>
            </a:r>
            <a:r>
              <a:rPr lang="ro-RO" sz="3500" b="1" dirty="0" smtClean="0">
                <a:latin typeface="Times New Roman" pitchFamily="18" charset="0"/>
                <a:cs typeface="Times New Roman" pitchFamily="18" charset="0"/>
              </a:rPr>
              <a:t/>
            </a:r>
            <a:br>
              <a:rPr lang="ro-RO" sz="3500" b="1" dirty="0" smtClean="0">
                <a:latin typeface="Times New Roman" pitchFamily="18" charset="0"/>
                <a:cs typeface="Times New Roman" pitchFamily="18" charset="0"/>
              </a:rPr>
            </a:br>
            <a:r>
              <a:rPr lang="vi-VN" sz="3500" b="1" dirty="0" smtClean="0">
                <a:latin typeface="Times New Roman" pitchFamily="18" charset="0"/>
                <a:cs typeface="Times New Roman" pitchFamily="18" charset="0"/>
              </a:rPr>
              <a:t>Primele două cifre reprezintă numărul </a:t>
            </a:r>
            <a:r>
              <a:rPr lang="ro-RO" sz="3500" b="1" dirty="0" smtClean="0">
                <a:latin typeface="Times New Roman" pitchFamily="18" charset="0"/>
                <a:cs typeface="Times New Roman" pitchFamily="18" charset="0"/>
              </a:rPr>
              <a:t>tău</a:t>
            </a:r>
            <a:r>
              <a:rPr lang="vi-VN" sz="3500" b="1" dirty="0" smtClean="0">
                <a:latin typeface="Times New Roman" pitchFamily="18" charset="0"/>
                <a:cs typeface="Times New Roman" pitchFamily="18" charset="0"/>
              </a:rPr>
              <a:t> de la pantofi, iar ultimele două, vârsta </a:t>
            </a:r>
            <a:r>
              <a:rPr lang="ro-RO" sz="3500" b="1" dirty="0" smtClean="0">
                <a:latin typeface="Times New Roman" pitchFamily="18" charset="0"/>
                <a:cs typeface="Times New Roman" pitchFamily="18" charset="0"/>
              </a:rPr>
              <a:t>ta</a:t>
            </a:r>
            <a:r>
              <a:rPr lang="vi-VN" sz="3500" b="1" dirty="0" smtClean="0">
                <a:latin typeface="Times New Roman" pitchFamily="18" charset="0"/>
                <a:cs typeface="Times New Roman" pitchFamily="18" charset="0"/>
              </a:rPr>
              <a:t>.</a:t>
            </a:r>
            <a:endParaRPr lang="ro-RO" sz="3500" b="1" dirty="0" smtClean="0">
              <a:latin typeface="Times New Roman" pitchFamily="18" charset="0"/>
              <a:cs typeface="Times New Roman" pitchFamily="18" charset="0"/>
            </a:endParaRPr>
          </a:p>
          <a:p>
            <a:endParaRPr lang="ro-RO"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itchFamily="18" charset="0"/>
                <a:cs typeface="Times New Roman" pitchFamily="18" charset="0"/>
              </a:rPr>
              <a:t>Limba și literatura română</a:t>
            </a:r>
            <a:endParaRPr lang="ro-RO" b="1" dirty="0">
              <a:latin typeface="Times New Roman" pitchFamily="18" charset="0"/>
              <a:cs typeface="Times New Roman" pitchFamily="18" charset="0"/>
            </a:endParaRPr>
          </a:p>
        </p:txBody>
      </p:sp>
      <p:pic>
        <p:nvPicPr>
          <p:cNvPr id="1026" name="Picture 2" descr="C:\Users\Admin\Desktop\book.jpg"/>
          <p:cNvPicPr>
            <a:picLocks noGrp="1" noChangeAspect="1" noChangeArrowheads="1"/>
          </p:cNvPicPr>
          <p:nvPr>
            <p:ph idx="1"/>
          </p:nvPr>
        </p:nvPicPr>
        <p:blipFill>
          <a:blip r:embed="rId2" cstate="print"/>
          <a:srcRect/>
          <a:stretch>
            <a:fillRect/>
          </a:stretch>
        </p:blipFill>
        <p:spPr bwMode="auto">
          <a:xfrm>
            <a:off x="1331640" y="1700808"/>
            <a:ext cx="6624736" cy="4176464"/>
          </a:xfrm>
          <a:prstGeom prst="rect">
            <a:avLst/>
          </a:prstGeom>
          <a:noFill/>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itchFamily="18" charset="0"/>
                <a:cs typeface="Times New Roman" pitchFamily="18" charset="0"/>
              </a:rPr>
              <a:t>Fizica papucului</a:t>
            </a:r>
            <a:endParaRPr lang="ro-RO" b="1" dirty="0">
              <a:latin typeface="Times New Roman" pitchFamily="18" charset="0"/>
              <a:cs typeface="Times New Roman" pitchFamily="18" charset="0"/>
            </a:endParaRPr>
          </a:p>
        </p:txBody>
      </p:sp>
      <p:pic>
        <p:nvPicPr>
          <p:cNvPr id="13314" name="Picture 2" descr="C:\Users\Admin\Desktop\pentru papuci\DSCN0120.jpg"/>
          <p:cNvPicPr>
            <a:picLocks noGrp="1" noChangeAspect="1" noChangeArrowheads="1"/>
          </p:cNvPicPr>
          <p:nvPr>
            <p:ph idx="1"/>
          </p:nvPr>
        </p:nvPicPr>
        <p:blipFill>
          <a:blip r:embed="rId2" cstate="print"/>
          <a:srcRect/>
          <a:stretch>
            <a:fillRect/>
          </a:stretch>
        </p:blipFill>
        <p:spPr bwMode="auto">
          <a:xfrm>
            <a:off x="1554691" y="1600200"/>
            <a:ext cx="6257669" cy="4525963"/>
          </a:xfrm>
          <a:prstGeom prst="rect">
            <a:avLst/>
          </a:prstGeom>
          <a:noFill/>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80120"/>
          </a:xfrm>
        </p:spPr>
        <p:txBody>
          <a:bodyPr>
            <a:noAutofit/>
          </a:bodyPr>
          <a:lstStyle/>
          <a:p>
            <a:r>
              <a:rPr lang="ro-RO" sz="3600" dirty="0" smtClean="0"/>
              <a:t>Explică de ce urma pasului lui Neil Armstrong, care a pășit primul pe Lună, este mult mai mare, având în vedere că el purta numărul 44</a:t>
            </a:r>
            <a:endParaRPr lang="ro-RO" sz="3600" dirty="0"/>
          </a:p>
        </p:txBody>
      </p:sp>
      <p:pic>
        <p:nvPicPr>
          <p:cNvPr id="14338" name="Picture 2" descr="C:\Users\Admin\Desktop\pentru papuci\fizica.jpg"/>
          <p:cNvPicPr>
            <a:picLocks noGrp="1" noChangeAspect="1" noChangeArrowheads="1"/>
          </p:cNvPicPr>
          <p:nvPr>
            <p:ph idx="1"/>
          </p:nvPr>
        </p:nvPicPr>
        <p:blipFill>
          <a:blip r:embed="rId2" cstate="print"/>
          <a:srcRect/>
          <a:stretch>
            <a:fillRect/>
          </a:stretch>
        </p:blipFill>
        <p:spPr bwMode="auto">
          <a:xfrm>
            <a:off x="2699792" y="3429000"/>
            <a:ext cx="3962400" cy="2907792"/>
          </a:xfrm>
          <a:prstGeom prst="rect">
            <a:avLst/>
          </a:prstGeom>
          <a:noFill/>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941168"/>
            <a:ext cx="8229600" cy="1143000"/>
          </a:xfrm>
        </p:spPr>
        <p:txBody>
          <a:bodyPr/>
          <a:lstStyle/>
          <a:p>
            <a:r>
              <a:rPr lang="ro-RO" b="1" dirty="0" smtClean="0">
                <a:latin typeface="Times New Roman" pitchFamily="18" charset="0"/>
                <a:cs typeface="Times New Roman" pitchFamily="18" charset="0"/>
              </a:rPr>
              <a:t>Elemente chimice în papuci</a:t>
            </a:r>
            <a:endParaRPr lang="ro-RO" b="1" dirty="0">
              <a:latin typeface="Times New Roman" pitchFamily="18" charset="0"/>
              <a:cs typeface="Times New Roman" pitchFamily="18" charset="0"/>
            </a:endParaRPr>
          </a:p>
        </p:txBody>
      </p:sp>
      <p:pic>
        <p:nvPicPr>
          <p:cNvPr id="15362" name="Picture 2" descr="C:\Users\Admin\Desktop\pentru papuci\chimie.jpg"/>
          <p:cNvPicPr>
            <a:picLocks noGrp="1" noChangeAspect="1" noChangeArrowheads="1"/>
          </p:cNvPicPr>
          <p:nvPr>
            <p:ph idx="1"/>
          </p:nvPr>
        </p:nvPicPr>
        <p:blipFill>
          <a:blip r:embed="rId2" cstate="print"/>
          <a:srcRect/>
          <a:stretch>
            <a:fillRect/>
          </a:stretch>
        </p:blipFill>
        <p:spPr bwMode="auto">
          <a:xfrm>
            <a:off x="2771800" y="692696"/>
            <a:ext cx="3922501" cy="4525963"/>
          </a:xfrm>
          <a:prstGeom prst="rect">
            <a:avLst/>
          </a:prstGeom>
          <a:noFill/>
        </p:spPr>
      </p:pic>
    </p:spTree>
    <p:extLst>
      <p:ext uri="{BB962C8B-B14F-4D97-AF65-F5344CB8AC3E}">
        <p14:creationId xmlns:p14="http://schemas.microsoft.com/office/powerpoint/2010/main" xmlns="" val="145735074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lstStyle/>
          <a:p>
            <a:pPr>
              <a:buNone/>
            </a:pPr>
            <a:r>
              <a:rPr lang="ro-RO" dirty="0" smtClean="0">
                <a:latin typeface="Times New Roman" pitchFamily="18" charset="0"/>
                <a:cs typeface="Times New Roman" pitchFamily="18" charset="0"/>
              </a:rPr>
              <a:t>	</a:t>
            </a:r>
          </a:p>
          <a:p>
            <a:pPr algn="just">
              <a:buNone/>
            </a:pPr>
            <a:r>
              <a:rPr lang="ro-RO"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Găsește pentru fiecare element câte un obiect de încălțăminte, o firmă care comercializează încălțăminte sau un creator de încălțăminte. Condiția pe care trebuia să o respecți, este să folosească inițiala, inițiala și prima consoană, inițiala și prima vocală.</a:t>
            </a:r>
          </a:p>
          <a:p>
            <a:pPr algn="just"/>
            <a:endParaRPr lang="ro-RO"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pentru papuci\periodic-table-elements-38068458.jpg"/>
          <p:cNvPicPr>
            <a:picLocks noGrp="1" noChangeAspect="1" noChangeArrowheads="1"/>
          </p:cNvPicPr>
          <p:nvPr>
            <p:ph idx="1"/>
          </p:nvPr>
        </p:nvPicPr>
        <p:blipFill>
          <a:blip r:embed="rId2" cstate="print"/>
          <a:srcRect/>
          <a:stretch>
            <a:fillRect/>
          </a:stretch>
        </p:blipFill>
        <p:spPr bwMode="auto">
          <a:xfrm>
            <a:off x="1979712" y="1196752"/>
            <a:ext cx="5400600" cy="4320480"/>
          </a:xfrm>
          <a:prstGeom prst="rect">
            <a:avLst/>
          </a:prstGeom>
          <a:noFill/>
        </p:spPr>
      </p:pic>
    </p:spTree>
    <p:extLst>
      <p:ext uri="{BB962C8B-B14F-4D97-AF65-F5344CB8AC3E}">
        <p14:creationId xmlns:p14="http://schemas.microsoft.com/office/powerpoint/2010/main" xmlns="" val="3570850602"/>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Un exemplu – Grupa I</a:t>
            </a:r>
            <a:endParaRPr lang="ro-RO" dirty="0"/>
          </a:p>
        </p:txBody>
      </p:sp>
      <p:sp>
        <p:nvSpPr>
          <p:cNvPr id="3" name="Content Placeholder 2"/>
          <p:cNvSpPr>
            <a:spLocks noGrp="1"/>
          </p:cNvSpPr>
          <p:nvPr>
            <p:ph idx="1"/>
          </p:nvPr>
        </p:nvSpPr>
        <p:spPr/>
        <p:txBody>
          <a:bodyPr/>
          <a:lstStyle/>
          <a:p>
            <a:r>
              <a:rPr lang="ro-RO" dirty="0" smtClean="0"/>
              <a:t>H – Humanic</a:t>
            </a:r>
          </a:p>
          <a:p>
            <a:r>
              <a:rPr lang="ro-RO" dirty="0" smtClean="0"/>
              <a:t>Li – Latin</a:t>
            </a:r>
          </a:p>
          <a:p>
            <a:r>
              <a:rPr lang="ro-RO" dirty="0" smtClean="0"/>
              <a:t>Na – Nike</a:t>
            </a:r>
          </a:p>
          <a:p>
            <a:r>
              <a:rPr lang="ro-RO" dirty="0" smtClean="0"/>
              <a:t>K – Klein</a:t>
            </a:r>
          </a:p>
          <a:p>
            <a:r>
              <a:rPr lang="ro-RO" dirty="0" smtClean="0"/>
              <a:t>Rb – Reebok</a:t>
            </a:r>
          </a:p>
          <a:p>
            <a:r>
              <a:rPr lang="ro-RO" dirty="0" smtClean="0"/>
              <a:t>Cs – Converse</a:t>
            </a:r>
          </a:p>
          <a:p>
            <a:r>
              <a:rPr lang="ro-RO" dirty="0" smtClean="0"/>
              <a:t>Fr – Ferreti</a:t>
            </a:r>
          </a:p>
          <a:p>
            <a:endParaRPr lang="ro-RO" dirty="0" smtClean="0"/>
          </a:p>
          <a:p>
            <a:endParaRPr lang="ro-RO" dirty="0" smtClean="0"/>
          </a:p>
          <a:p>
            <a:endParaRPr lang="ro-RO"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149080"/>
            <a:ext cx="8229600" cy="1008112"/>
          </a:xfrm>
        </p:spPr>
        <p:txBody>
          <a:bodyPr/>
          <a:lstStyle/>
          <a:p>
            <a:r>
              <a:rPr lang="ro-RO" b="1" dirty="0" smtClean="0">
                <a:latin typeface="Times New Roman" pitchFamily="18" charset="0"/>
                <a:cs typeface="Times New Roman" pitchFamily="18" charset="0"/>
              </a:rPr>
              <a:t>Biopapucul</a:t>
            </a:r>
            <a:endParaRPr lang="ro-RO" b="1" dirty="0">
              <a:latin typeface="Times New Roman" pitchFamily="18" charset="0"/>
              <a:cs typeface="Times New Roman" pitchFamily="18" charset="0"/>
            </a:endParaRPr>
          </a:p>
        </p:txBody>
      </p:sp>
      <p:pic>
        <p:nvPicPr>
          <p:cNvPr id="17410" name="Picture 2" descr="C:\Users\Admin\Desktop\pentru papuci\bio 2.jpg"/>
          <p:cNvPicPr>
            <a:picLocks noGrp="1" noChangeAspect="1" noChangeArrowheads="1"/>
          </p:cNvPicPr>
          <p:nvPr>
            <p:ph idx="1"/>
          </p:nvPr>
        </p:nvPicPr>
        <p:blipFill>
          <a:blip r:embed="rId2" cstate="print"/>
          <a:srcRect/>
          <a:stretch>
            <a:fillRect/>
          </a:stretch>
        </p:blipFill>
        <p:spPr bwMode="auto">
          <a:xfrm>
            <a:off x="539552" y="404664"/>
            <a:ext cx="2870200" cy="2159000"/>
          </a:xfrm>
          <a:prstGeom prst="rect">
            <a:avLst/>
          </a:prstGeom>
          <a:noFill/>
        </p:spPr>
      </p:pic>
      <p:pic>
        <p:nvPicPr>
          <p:cNvPr id="17411" name="Picture 3" descr="C:\Users\Admin\Desktop\pentru papuci\bio 1.jpg"/>
          <p:cNvPicPr>
            <a:picLocks noChangeAspect="1" noChangeArrowheads="1"/>
          </p:cNvPicPr>
          <p:nvPr/>
        </p:nvPicPr>
        <p:blipFill>
          <a:blip r:embed="rId3" cstate="print"/>
          <a:srcRect/>
          <a:stretch>
            <a:fillRect/>
          </a:stretch>
        </p:blipFill>
        <p:spPr bwMode="auto">
          <a:xfrm>
            <a:off x="5940152" y="404664"/>
            <a:ext cx="2448272" cy="2088232"/>
          </a:xfrm>
          <a:prstGeom prst="rect">
            <a:avLst/>
          </a:prstGeom>
          <a:noFill/>
        </p:spPr>
      </p:pic>
    </p:spTree>
    <p:extLst>
      <p:ext uri="{BB962C8B-B14F-4D97-AF65-F5344CB8AC3E}">
        <p14:creationId xmlns:p14="http://schemas.microsoft.com/office/powerpoint/2010/main" xmlns="" val="86362668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numCol="1">
            <a:normAutofit fontScale="92500" lnSpcReduction="10000"/>
          </a:bodyPr>
          <a:lstStyle/>
          <a:p>
            <a:pPr lvl="0" algn="just">
              <a:buNone/>
            </a:pPr>
            <a:r>
              <a:rPr lang="ro-RO" b="1" dirty="0" smtClean="0">
                <a:latin typeface="Times New Roman" pitchFamily="18" charset="0"/>
                <a:cs typeface="Times New Roman" pitchFamily="18" charset="0"/>
              </a:rPr>
              <a:t>	Caută ce efecte benefice au următoarele plante și în ce afecțiuni ale piciorului pot fi utilizate.</a:t>
            </a:r>
          </a:p>
          <a:p>
            <a:pPr lvl="0"/>
            <a:endParaRPr lang="ro-RO" sz="2000" b="1" dirty="0" smtClean="0">
              <a:latin typeface="Times New Roman" pitchFamily="18" charset="0"/>
              <a:cs typeface="Times New Roman" pitchFamily="18" charset="0"/>
            </a:endParaRPr>
          </a:p>
          <a:p>
            <a:pPr lvl="0"/>
            <a:endParaRPr lang="ro-RO" sz="2000" b="1" dirty="0" smtClean="0">
              <a:latin typeface="Times New Roman" pitchFamily="18" charset="0"/>
              <a:cs typeface="Times New Roman" pitchFamily="18" charset="0"/>
            </a:endParaRPr>
          </a:p>
          <a:p>
            <a:pPr lvl="0"/>
            <a:r>
              <a:rPr lang="ro-RO" sz="2000" b="1" dirty="0" smtClean="0">
                <a:latin typeface="Times New Roman" pitchFamily="18" charset="0"/>
                <a:cs typeface="Times New Roman" pitchFamily="18" charset="0"/>
              </a:rPr>
              <a:t>Măceș</a:t>
            </a:r>
          </a:p>
          <a:p>
            <a:pPr lvl="0"/>
            <a:r>
              <a:rPr lang="ro-RO" sz="2000" b="1" dirty="0" smtClean="0">
                <a:latin typeface="Times New Roman" pitchFamily="18" charset="0"/>
                <a:cs typeface="Times New Roman" pitchFamily="18" charset="0"/>
              </a:rPr>
              <a:t>Rostopască</a:t>
            </a:r>
          </a:p>
          <a:p>
            <a:pPr lvl="0"/>
            <a:r>
              <a:rPr lang="ro-RO" sz="2000" b="1" dirty="0" smtClean="0">
                <a:latin typeface="Times New Roman" pitchFamily="18" charset="0"/>
                <a:cs typeface="Times New Roman" pitchFamily="18" charset="0"/>
              </a:rPr>
              <a:t>Păducel</a:t>
            </a:r>
          </a:p>
          <a:p>
            <a:pPr lvl="0"/>
            <a:r>
              <a:rPr lang="ro-RO" sz="2000" b="1" dirty="0" smtClean="0">
                <a:latin typeface="Times New Roman" pitchFamily="18" charset="0"/>
                <a:cs typeface="Times New Roman" pitchFamily="18" charset="0"/>
              </a:rPr>
              <a:t>Norocel</a:t>
            </a:r>
          </a:p>
          <a:p>
            <a:pPr lvl="0"/>
            <a:r>
              <a:rPr lang="ro-RO" sz="2000" b="1" dirty="0" smtClean="0">
                <a:latin typeface="Times New Roman" pitchFamily="18" charset="0"/>
                <a:cs typeface="Times New Roman" pitchFamily="18" charset="0"/>
              </a:rPr>
              <a:t>Gheara mâței</a:t>
            </a:r>
          </a:p>
          <a:p>
            <a:pPr lvl="0"/>
            <a:r>
              <a:rPr lang="ro-RO" sz="2000" b="1" dirty="0" smtClean="0">
                <a:latin typeface="Times New Roman" pitchFamily="18" charset="0"/>
                <a:cs typeface="Times New Roman" pitchFamily="18" charset="0"/>
              </a:rPr>
              <a:t>Patlagină</a:t>
            </a:r>
          </a:p>
          <a:p>
            <a:pPr lvl="0"/>
            <a:r>
              <a:rPr lang="ro-RO" sz="2000" b="1" dirty="0" smtClean="0">
                <a:latin typeface="Times New Roman" pitchFamily="18" charset="0"/>
                <a:cs typeface="Times New Roman" pitchFamily="18" charset="0"/>
              </a:rPr>
              <a:t>Urechelniță</a:t>
            </a:r>
          </a:p>
          <a:p>
            <a:pPr lvl="0"/>
            <a:r>
              <a:rPr lang="ro-RO" sz="2000" b="1" dirty="0" smtClean="0">
                <a:latin typeface="Times New Roman" pitchFamily="18" charset="0"/>
                <a:cs typeface="Times New Roman" pitchFamily="18" charset="0"/>
              </a:rPr>
              <a:t>Iederă</a:t>
            </a:r>
          </a:p>
          <a:p>
            <a:pPr lvl="0"/>
            <a:r>
              <a:rPr lang="ro-RO" sz="2000" b="1" dirty="0" smtClean="0">
                <a:latin typeface="Times New Roman" pitchFamily="18" charset="0"/>
                <a:cs typeface="Times New Roman" pitchFamily="18" charset="0"/>
              </a:rPr>
              <a:t>Tătăneasă</a:t>
            </a:r>
          </a:p>
          <a:p>
            <a:endParaRPr lang="ro-RO" dirty="0"/>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37112"/>
            <a:ext cx="8229600" cy="1143000"/>
          </a:xfrm>
        </p:spPr>
        <p:txBody>
          <a:bodyPr/>
          <a:lstStyle/>
          <a:p>
            <a:r>
              <a:rPr lang="ro-RO" b="1" dirty="0" smtClean="0">
                <a:latin typeface="Times New Roman" pitchFamily="18" charset="0"/>
                <a:cs typeface="Times New Roman" pitchFamily="18" charset="0"/>
              </a:rPr>
              <a:t>Papucii în istoria geografică</a:t>
            </a:r>
            <a:endParaRPr lang="ro-RO" b="1" dirty="0">
              <a:latin typeface="Times New Roman" pitchFamily="18" charset="0"/>
              <a:cs typeface="Times New Roman" pitchFamily="18" charset="0"/>
            </a:endParaRPr>
          </a:p>
        </p:txBody>
      </p:sp>
      <p:pic>
        <p:nvPicPr>
          <p:cNvPr id="46081" name="Picture 1" descr="C:\Users\Admin\Desktop\pentru papuci\geogra.jpg"/>
          <p:cNvPicPr>
            <a:picLocks noGrp="1" noChangeAspect="1" noChangeArrowheads="1"/>
          </p:cNvPicPr>
          <p:nvPr>
            <p:ph idx="1"/>
          </p:nvPr>
        </p:nvPicPr>
        <p:blipFill>
          <a:blip r:embed="rId2" cstate="print"/>
          <a:srcRect/>
          <a:stretch>
            <a:fillRect/>
          </a:stretch>
        </p:blipFill>
        <p:spPr bwMode="auto">
          <a:xfrm>
            <a:off x="2123728" y="1124744"/>
            <a:ext cx="4896544" cy="3456384"/>
          </a:xfrm>
          <a:prstGeom prst="rect">
            <a:avLst/>
          </a:prstGeom>
          <a:noFill/>
        </p:spPr>
      </p:pic>
    </p:spTree>
    <p:extLst>
      <p:ext uri="{BB962C8B-B14F-4D97-AF65-F5344CB8AC3E}">
        <p14:creationId xmlns:p14="http://schemas.microsoft.com/office/powerpoint/2010/main" xmlns="" val="8927103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08112"/>
          </a:xfrm>
        </p:spPr>
        <p:txBody>
          <a:bodyPr>
            <a:noAutofit/>
          </a:bodyPr>
          <a:lstStyle/>
          <a:p>
            <a:pPr algn="just"/>
            <a:r>
              <a:rPr lang="ro-RO" sz="3200" b="1" dirty="0" smtClean="0">
                <a:latin typeface="Times New Roman" pitchFamily="18" charset="0"/>
                <a:cs typeface="Times New Roman" pitchFamily="18" charset="0"/>
              </a:rPr>
              <a:t>Poziționează următoarele obiecte de încălțăminte, pe globul pământesc, numind țara sau zona unde au fost purtate și perioada.</a:t>
            </a:r>
            <a:br>
              <a:rPr lang="ro-RO" sz="3200" b="1" dirty="0" smtClean="0">
                <a:latin typeface="Times New Roman" pitchFamily="18" charset="0"/>
                <a:cs typeface="Times New Roman" pitchFamily="18" charset="0"/>
              </a:rPr>
            </a:br>
            <a:endParaRPr lang="ro-RO" sz="3200" b="1" dirty="0">
              <a:latin typeface="Times New Roman" pitchFamily="18" charset="0"/>
              <a:cs typeface="Times New Roman" pitchFamily="18" charset="0"/>
            </a:endParaRPr>
          </a:p>
        </p:txBody>
      </p:sp>
      <p:pic>
        <p:nvPicPr>
          <p:cNvPr id="68610" name="Picture 2" descr="C:\Users\Admin\Desktop\pentru papuci\papuci vechi.jpg"/>
          <p:cNvPicPr>
            <a:picLocks noGrp="1" noChangeAspect="1" noChangeArrowheads="1"/>
          </p:cNvPicPr>
          <p:nvPr>
            <p:ph idx="1"/>
          </p:nvPr>
        </p:nvPicPr>
        <p:blipFill>
          <a:blip r:embed="rId2" cstate="print"/>
          <a:srcRect/>
          <a:stretch>
            <a:fillRect/>
          </a:stretch>
        </p:blipFill>
        <p:spPr bwMode="auto">
          <a:xfrm>
            <a:off x="395536" y="2276872"/>
            <a:ext cx="1714553" cy="1547252"/>
          </a:xfrm>
          <a:prstGeom prst="rect">
            <a:avLst/>
          </a:prstGeom>
          <a:noFill/>
        </p:spPr>
      </p:pic>
      <p:pic>
        <p:nvPicPr>
          <p:cNvPr id="68611" name="Picture 3" descr="C:\Users\Admin\Desktop\pentru papuci\traditional-romanian-sandals.jpg"/>
          <p:cNvPicPr>
            <a:picLocks noChangeAspect="1" noChangeArrowheads="1"/>
          </p:cNvPicPr>
          <p:nvPr/>
        </p:nvPicPr>
        <p:blipFill>
          <a:blip r:embed="rId3" cstate="print"/>
          <a:srcRect/>
          <a:stretch>
            <a:fillRect/>
          </a:stretch>
        </p:blipFill>
        <p:spPr bwMode="auto">
          <a:xfrm>
            <a:off x="2339752" y="2276872"/>
            <a:ext cx="1656184" cy="1440160"/>
          </a:xfrm>
          <a:prstGeom prst="rect">
            <a:avLst/>
          </a:prstGeom>
          <a:noFill/>
        </p:spPr>
      </p:pic>
      <p:pic>
        <p:nvPicPr>
          <p:cNvPr id="68612" name="Picture 4" descr="C:\Users\Admin\Desktop\pentru papuci\greek-guard-.jpg"/>
          <p:cNvPicPr>
            <a:picLocks noChangeAspect="1" noChangeArrowheads="1"/>
          </p:cNvPicPr>
          <p:nvPr/>
        </p:nvPicPr>
        <p:blipFill>
          <a:blip r:embed="rId4" cstate="print"/>
          <a:srcRect/>
          <a:stretch>
            <a:fillRect/>
          </a:stretch>
        </p:blipFill>
        <p:spPr bwMode="auto">
          <a:xfrm>
            <a:off x="323528" y="4005064"/>
            <a:ext cx="1656184" cy="2065412"/>
          </a:xfrm>
          <a:prstGeom prst="rect">
            <a:avLst/>
          </a:prstGeom>
          <a:noFill/>
        </p:spPr>
      </p:pic>
      <p:pic>
        <p:nvPicPr>
          <p:cNvPr id="68613" name="Picture 5" descr="C:\Users\Admin\Desktop\pentru papuci\hula-skirt-flip-flops.jpg"/>
          <p:cNvPicPr>
            <a:picLocks noChangeAspect="1" noChangeArrowheads="1"/>
          </p:cNvPicPr>
          <p:nvPr/>
        </p:nvPicPr>
        <p:blipFill>
          <a:blip r:embed="rId5" cstate="print"/>
          <a:srcRect/>
          <a:stretch>
            <a:fillRect/>
          </a:stretch>
        </p:blipFill>
        <p:spPr bwMode="auto">
          <a:xfrm>
            <a:off x="6300193" y="2276872"/>
            <a:ext cx="2088232" cy="1440160"/>
          </a:xfrm>
          <a:prstGeom prst="rect">
            <a:avLst/>
          </a:prstGeom>
          <a:noFill/>
        </p:spPr>
      </p:pic>
      <p:pic>
        <p:nvPicPr>
          <p:cNvPr id="68614" name="Picture 6" descr="C:\Users\Admin\Desktop\pentru papuci\imenei.jpg"/>
          <p:cNvPicPr>
            <a:picLocks noChangeAspect="1" noChangeArrowheads="1"/>
          </p:cNvPicPr>
          <p:nvPr/>
        </p:nvPicPr>
        <p:blipFill>
          <a:blip r:embed="rId6" cstate="print"/>
          <a:srcRect/>
          <a:stretch>
            <a:fillRect/>
          </a:stretch>
        </p:blipFill>
        <p:spPr bwMode="auto">
          <a:xfrm>
            <a:off x="4355976" y="2276872"/>
            <a:ext cx="1728192" cy="1440160"/>
          </a:xfrm>
          <a:prstGeom prst="rect">
            <a:avLst/>
          </a:prstGeom>
          <a:noFill/>
        </p:spPr>
      </p:pic>
      <p:pic>
        <p:nvPicPr>
          <p:cNvPr id="4098" name="Picture 2" descr="C:\Users\Admin\Desktop\pentru papuci\saboti.jpg"/>
          <p:cNvPicPr>
            <a:picLocks noChangeAspect="1" noChangeArrowheads="1"/>
          </p:cNvPicPr>
          <p:nvPr/>
        </p:nvPicPr>
        <p:blipFill>
          <a:blip r:embed="rId7" cstate="print"/>
          <a:srcRect/>
          <a:stretch>
            <a:fillRect/>
          </a:stretch>
        </p:blipFill>
        <p:spPr bwMode="auto">
          <a:xfrm>
            <a:off x="2411760" y="4005064"/>
            <a:ext cx="1512168" cy="2016224"/>
          </a:xfrm>
          <a:prstGeom prst="rect">
            <a:avLst/>
          </a:prstGeom>
          <a:noFill/>
        </p:spPr>
      </p:pic>
      <p:pic>
        <p:nvPicPr>
          <p:cNvPr id="4099" name="Picture 3" descr="C:\Users\Admin\Desktop\authentic-iranian-woman-s-shoes-vakili-bazaar-27394123.jpg"/>
          <p:cNvPicPr>
            <a:picLocks noChangeAspect="1" noChangeArrowheads="1"/>
          </p:cNvPicPr>
          <p:nvPr/>
        </p:nvPicPr>
        <p:blipFill>
          <a:blip r:embed="rId8" cstate="print"/>
          <a:srcRect/>
          <a:stretch>
            <a:fillRect/>
          </a:stretch>
        </p:blipFill>
        <p:spPr bwMode="auto">
          <a:xfrm>
            <a:off x="4355976" y="3861048"/>
            <a:ext cx="3384376" cy="2587164"/>
          </a:xfrm>
          <a:prstGeom prst="rect">
            <a:avLst/>
          </a:prstGeom>
          <a:noFill/>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pPr algn="just"/>
            <a:endParaRPr lang="ro-RO" dirty="0" smtClean="0"/>
          </a:p>
          <a:p>
            <a:pPr algn="just">
              <a:buNone/>
            </a:pPr>
            <a:r>
              <a:rPr lang="ro-RO" dirty="0" smtClean="0"/>
              <a:t>		</a:t>
            </a:r>
          </a:p>
          <a:p>
            <a:pPr algn="just">
              <a:buNone/>
            </a:pPr>
            <a:r>
              <a:rPr lang="ro-RO" dirty="0" smtClean="0"/>
              <a:t>	</a:t>
            </a:r>
            <a:r>
              <a:rPr lang="ro-RO" b="1" dirty="0" smtClean="0">
                <a:latin typeface="Times New Roman" pitchFamily="18" charset="0"/>
                <a:cs typeface="Times New Roman" pitchFamily="18" charset="0"/>
              </a:rPr>
              <a:t>Identifică diferite tipologii prezente în operele epice (fabulă, comedie etc.), pornind de la imaginea pantofului din slide-urile următoare. </a:t>
            </a:r>
          </a:p>
          <a:p>
            <a:endParaRPr lang="ro-RO"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85184"/>
            <a:ext cx="8229600" cy="1143000"/>
          </a:xfrm>
        </p:spPr>
        <p:txBody>
          <a:bodyPr/>
          <a:lstStyle/>
          <a:p>
            <a:r>
              <a:rPr lang="ro-RO" b="1" smtClean="0">
                <a:latin typeface="Times New Roman" pitchFamily="18" charset="0"/>
                <a:cs typeface="Times New Roman" pitchFamily="18" charset="0"/>
              </a:rPr>
              <a:t>EDUCAȚIE CIVICĂ</a:t>
            </a:r>
            <a:r>
              <a:rPr lang="ro-RO" b="1" smtClean="0">
                <a:latin typeface="Times New Roman" pitchFamily="18" charset="0"/>
                <a:cs typeface="Times New Roman" pitchFamily="18" charset="0"/>
              </a:rPr>
              <a:t> </a:t>
            </a:r>
            <a:endParaRPr lang="ro-RO" b="1" dirty="0">
              <a:latin typeface="Times New Roman" pitchFamily="18" charset="0"/>
              <a:cs typeface="Times New Roman" pitchFamily="18" charset="0"/>
            </a:endParaRPr>
          </a:p>
        </p:txBody>
      </p:sp>
      <p:pic>
        <p:nvPicPr>
          <p:cNvPr id="1026" name="Picture 2" descr="C:\Users\Admin\Desktop\psy.jpg"/>
          <p:cNvPicPr>
            <a:picLocks noGrp="1" noChangeAspect="1" noChangeArrowheads="1"/>
          </p:cNvPicPr>
          <p:nvPr>
            <p:ph idx="1"/>
          </p:nvPr>
        </p:nvPicPr>
        <p:blipFill>
          <a:blip r:embed="rId2" cstate="print"/>
          <a:srcRect/>
          <a:stretch>
            <a:fillRect/>
          </a:stretch>
        </p:blipFill>
        <p:spPr bwMode="auto">
          <a:xfrm>
            <a:off x="1619672" y="1196752"/>
            <a:ext cx="6048672" cy="4115753"/>
          </a:xfrm>
          <a:prstGeom prst="rect">
            <a:avLst/>
          </a:prstGeom>
          <a:noFill/>
        </p:spPr>
      </p:pic>
    </p:spTree>
    <p:extLst>
      <p:ext uri="{BB962C8B-B14F-4D97-AF65-F5344CB8AC3E}">
        <p14:creationId xmlns:p14="http://schemas.microsoft.com/office/powerpoint/2010/main" xmlns="" val="2818779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400" b="1" dirty="0" smtClean="0">
                <a:latin typeface="Times New Roman" pitchFamily="18" charset="0"/>
                <a:cs typeface="Times New Roman" pitchFamily="18" charset="0"/>
              </a:rPr>
              <a:t>Oferă posibile soluții pentru următoarele cazuri </a:t>
            </a:r>
            <a:br>
              <a:rPr lang="ro-RO" sz="2400" b="1" dirty="0" smtClean="0">
                <a:latin typeface="Times New Roman" pitchFamily="18" charset="0"/>
                <a:cs typeface="Times New Roman" pitchFamily="18" charset="0"/>
              </a:rPr>
            </a:br>
            <a:endParaRPr lang="ro-RO"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lvl="0" algn="just">
              <a:buNone/>
            </a:pPr>
            <a:r>
              <a:rPr lang="ro-RO" dirty="0" smtClean="0">
                <a:latin typeface="Times New Roman" pitchFamily="18" charset="0"/>
                <a:cs typeface="Times New Roman" pitchFamily="18" charset="0"/>
              </a:rPr>
              <a:t>1.  Salut! Sunt Miruna, am 14 ani și la trei ani am fost diagnosticată cu diabet zaharat. Fac insulină de zece ani, nu am voie să mănânc nimic dulce. Sunt în clasa a VIII-a, sper să intru la un liceu foarte bun. Aș vrea să îmi fac prieteni, dar nu pot merge în excursii, ai mei nu mă lasă nici la film etc. </a:t>
            </a:r>
          </a:p>
          <a:p>
            <a:pPr lvl="0" algn="just">
              <a:buNone/>
            </a:pPr>
            <a:r>
              <a:rPr lang="ro-RO" dirty="0" smtClean="0">
                <a:latin typeface="Times New Roman" pitchFamily="18" charset="0"/>
                <a:cs typeface="Times New Roman" pitchFamily="18" charset="0"/>
              </a:rPr>
              <a:t>2. Suntem papucii de casă ai unei balerine. Nu mănâncă mai nimic de teamă să nu se îngrașe. A devenit foarte nervoasă, e obosită, nu mai cântă, iar de dansat acasă nici nu mai poate fi vorba. E atât de fragilă la cei treisprezece de ani ai ei. Cum putem să o ajutăm?</a:t>
            </a:r>
          </a:p>
          <a:p>
            <a:pPr lvl="0" algn="just">
              <a:buNone/>
            </a:pPr>
            <a:r>
              <a:rPr lang="ro-RO" dirty="0" smtClean="0">
                <a:latin typeface="Times New Roman" pitchFamily="18" charset="0"/>
                <a:cs typeface="Times New Roman" pitchFamily="18" charset="0"/>
              </a:rPr>
              <a:t>3. Am unsprezece ani și provin dintr-o familie modestă. Tata ne-a părăsit când eram mică, iar mama este femeie de serviciu la un spital. Aș vrea să am și eu haine de la Zara ca să nu își mai bată colegii joc de mine. Cum să fac?</a:t>
            </a:r>
          </a:p>
          <a:p>
            <a:endParaRPr lang="ro-RO" dirty="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57192"/>
            <a:ext cx="8229600" cy="1143000"/>
          </a:xfrm>
        </p:spPr>
        <p:txBody>
          <a:bodyPr/>
          <a:lstStyle/>
          <a:p>
            <a:r>
              <a:rPr lang="ro-RO" b="1" dirty="0" smtClean="0">
                <a:latin typeface="Times New Roman" pitchFamily="18" charset="0"/>
                <a:cs typeface="Times New Roman" pitchFamily="18" charset="0"/>
              </a:rPr>
              <a:t>Arta în papuci</a:t>
            </a:r>
            <a:endParaRPr lang="ro-RO" b="1" dirty="0">
              <a:latin typeface="Times New Roman" pitchFamily="18" charset="0"/>
              <a:cs typeface="Times New Roman" pitchFamily="18" charset="0"/>
            </a:endParaRPr>
          </a:p>
        </p:txBody>
      </p:sp>
      <p:pic>
        <p:nvPicPr>
          <p:cNvPr id="37889" name="Picture 1" descr="C:\Users\Admin\Desktop\pentru papuci\desen.jpg"/>
          <p:cNvPicPr>
            <a:picLocks noGrp="1" noChangeAspect="1" noChangeArrowheads="1"/>
          </p:cNvPicPr>
          <p:nvPr>
            <p:ph idx="1"/>
          </p:nvPr>
        </p:nvPicPr>
        <p:blipFill>
          <a:blip r:embed="rId2" cstate="print"/>
          <a:srcRect/>
          <a:stretch>
            <a:fillRect/>
          </a:stretch>
        </p:blipFill>
        <p:spPr bwMode="auto">
          <a:xfrm>
            <a:off x="1259632" y="980728"/>
            <a:ext cx="6696744" cy="4248472"/>
          </a:xfrm>
          <a:prstGeom prst="rect">
            <a:avLst/>
          </a:prstGeom>
          <a:noFill/>
        </p:spPr>
      </p:pic>
    </p:spTree>
    <p:extLst>
      <p:ext uri="{BB962C8B-B14F-4D97-AF65-F5344CB8AC3E}">
        <p14:creationId xmlns:p14="http://schemas.microsoft.com/office/powerpoint/2010/main" xmlns="" val="33762114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itchFamily="18" charset="0"/>
                <a:cs typeface="Times New Roman" pitchFamily="18" charset="0"/>
              </a:rPr>
              <a:t>Vrei să fii milionar?</a:t>
            </a:r>
            <a:endParaRPr lang="ro-RO"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lvl="0"/>
            <a:r>
              <a:rPr lang="ro-RO" i="1" dirty="0" smtClean="0">
                <a:latin typeface="Times New Roman" pitchFamily="18" charset="0"/>
                <a:cs typeface="Times New Roman" pitchFamily="18" charset="0"/>
              </a:rPr>
              <a:t>Modelul roșu</a:t>
            </a:r>
            <a:r>
              <a:rPr lang="ro-RO" dirty="0" smtClean="0">
                <a:latin typeface="Times New Roman" pitchFamily="18" charset="0"/>
                <a:cs typeface="Times New Roman" pitchFamily="18" charset="0"/>
              </a:rPr>
              <a:t>, Rene Magritte</a:t>
            </a:r>
          </a:p>
          <a:p>
            <a:pPr lvl="0"/>
            <a:r>
              <a:rPr lang="ro-RO" i="1" dirty="0" smtClean="0">
                <a:latin typeface="Times New Roman" pitchFamily="18" charset="0"/>
                <a:cs typeface="Times New Roman" pitchFamily="18" charset="0"/>
              </a:rPr>
              <a:t>Omul care merge</a:t>
            </a:r>
            <a:r>
              <a:rPr lang="ro-RO" dirty="0" smtClean="0">
                <a:latin typeface="Times New Roman" pitchFamily="18" charset="0"/>
                <a:cs typeface="Times New Roman" pitchFamily="18" charset="0"/>
              </a:rPr>
              <a:t>, Alberto Giacometti</a:t>
            </a:r>
          </a:p>
          <a:p>
            <a:pPr lvl="0"/>
            <a:r>
              <a:rPr lang="ro-RO" i="1" dirty="0" smtClean="0">
                <a:latin typeface="Times New Roman" pitchFamily="18" charset="0"/>
                <a:cs typeface="Times New Roman" pitchFamily="18" charset="0"/>
              </a:rPr>
              <a:t>Cosași odihnindu-se</a:t>
            </a:r>
            <a:r>
              <a:rPr lang="ro-RO" dirty="0" smtClean="0">
                <a:latin typeface="Times New Roman" pitchFamily="18" charset="0"/>
                <a:cs typeface="Times New Roman" pitchFamily="18" charset="0"/>
              </a:rPr>
              <a:t>, Camil Ressu</a:t>
            </a:r>
          </a:p>
          <a:p>
            <a:pPr lvl="0"/>
            <a:r>
              <a:rPr lang="ro-RO" i="1" dirty="0" smtClean="0">
                <a:latin typeface="Times New Roman" pitchFamily="18" charset="0"/>
                <a:cs typeface="Times New Roman" pitchFamily="18" charset="0"/>
              </a:rPr>
              <a:t>Ora de balet</a:t>
            </a:r>
            <a:r>
              <a:rPr lang="ro-RO" dirty="0" smtClean="0">
                <a:latin typeface="Times New Roman" pitchFamily="18" charset="0"/>
                <a:cs typeface="Times New Roman" pitchFamily="18" charset="0"/>
              </a:rPr>
              <a:t>, Edgar Degas</a:t>
            </a:r>
          </a:p>
          <a:p>
            <a:pPr lvl="0"/>
            <a:r>
              <a:rPr lang="ro-RO" i="1" dirty="0" smtClean="0">
                <a:latin typeface="Times New Roman" pitchFamily="18" charset="0"/>
                <a:cs typeface="Times New Roman" pitchFamily="18" charset="0"/>
              </a:rPr>
              <a:t>Olympia</a:t>
            </a:r>
            <a:r>
              <a:rPr lang="ro-RO" dirty="0" smtClean="0">
                <a:latin typeface="Times New Roman" pitchFamily="18" charset="0"/>
                <a:cs typeface="Times New Roman" pitchFamily="18" charset="0"/>
              </a:rPr>
              <a:t>, Edouard Manet</a:t>
            </a:r>
          </a:p>
          <a:p>
            <a:pPr lvl="0"/>
            <a:r>
              <a:rPr lang="ro-RO" i="1" dirty="0" smtClean="0">
                <a:latin typeface="Times New Roman" pitchFamily="18" charset="0"/>
                <a:cs typeface="Times New Roman" pitchFamily="18" charset="0"/>
              </a:rPr>
              <a:t>Portretul soților Arnolfini</a:t>
            </a:r>
            <a:r>
              <a:rPr lang="ro-RO" dirty="0" smtClean="0">
                <a:latin typeface="Times New Roman" pitchFamily="18" charset="0"/>
                <a:cs typeface="Times New Roman" pitchFamily="18" charset="0"/>
              </a:rPr>
              <a:t>, Jan van Eyck</a:t>
            </a:r>
          </a:p>
          <a:p>
            <a:pPr lvl="0"/>
            <a:r>
              <a:rPr lang="ro-RO" i="1" dirty="0" smtClean="0">
                <a:latin typeface="Times New Roman" pitchFamily="18" charset="0"/>
                <a:cs typeface="Times New Roman" pitchFamily="18" charset="0"/>
              </a:rPr>
              <a:t>Femeie la fereastră</a:t>
            </a:r>
            <a:r>
              <a:rPr lang="ro-RO" dirty="0" smtClean="0">
                <a:latin typeface="Times New Roman" pitchFamily="18" charset="0"/>
                <a:cs typeface="Times New Roman" pitchFamily="18" charset="0"/>
              </a:rPr>
              <a:t>, Salvador Dali</a:t>
            </a:r>
          </a:p>
          <a:p>
            <a:pPr lvl="0"/>
            <a:r>
              <a:rPr lang="ro-RO" i="1" dirty="0" smtClean="0">
                <a:latin typeface="Times New Roman" pitchFamily="18" charset="0"/>
                <a:cs typeface="Times New Roman" pitchFamily="18" charset="0"/>
              </a:rPr>
              <a:t>În salonul din Rue de Moulins</a:t>
            </a:r>
            <a:r>
              <a:rPr lang="ro-RO" dirty="0" smtClean="0">
                <a:latin typeface="Times New Roman" pitchFamily="18" charset="0"/>
                <a:cs typeface="Times New Roman" pitchFamily="18" charset="0"/>
              </a:rPr>
              <a:t>, Henri de Toulouse Lautrec</a:t>
            </a:r>
          </a:p>
          <a:p>
            <a:pPr lvl="0"/>
            <a:r>
              <a:rPr lang="ro-RO" i="1" dirty="0" smtClean="0">
                <a:latin typeface="Times New Roman" pitchFamily="18" charset="0"/>
                <a:cs typeface="Times New Roman" pitchFamily="18" charset="0"/>
              </a:rPr>
              <a:t>O pereche de pantofi</a:t>
            </a:r>
            <a:r>
              <a:rPr lang="ro-RO" dirty="0" smtClean="0">
                <a:latin typeface="Times New Roman" pitchFamily="18" charset="0"/>
                <a:cs typeface="Times New Roman" pitchFamily="18" charset="0"/>
              </a:rPr>
              <a:t>, Vincent van Gogh</a:t>
            </a:r>
          </a:p>
          <a:p>
            <a:pPr lvl="0"/>
            <a:r>
              <a:rPr lang="ro-RO" i="1" dirty="0" smtClean="0">
                <a:latin typeface="Times New Roman" pitchFamily="18" charset="0"/>
                <a:cs typeface="Times New Roman" pitchFamily="18" charset="0"/>
              </a:rPr>
              <a:t>Călătorul</a:t>
            </a:r>
            <a:r>
              <a:rPr lang="ro-RO" dirty="0" smtClean="0">
                <a:latin typeface="Times New Roman" pitchFamily="18" charset="0"/>
                <a:cs typeface="Times New Roman" pitchFamily="18" charset="0"/>
              </a:rPr>
              <a:t>, Ștefan Câlția</a:t>
            </a:r>
          </a:p>
          <a:p>
            <a:endParaRPr lang="ro-RO" dirty="0"/>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13176"/>
            <a:ext cx="8229600" cy="1143000"/>
          </a:xfrm>
        </p:spPr>
        <p:txBody>
          <a:bodyPr/>
          <a:lstStyle/>
          <a:p>
            <a:r>
              <a:rPr lang="ro-RO" b="1" dirty="0" smtClean="0">
                <a:latin typeface="Times New Roman" pitchFamily="18" charset="0"/>
                <a:cs typeface="Times New Roman" pitchFamily="18" charset="0"/>
              </a:rPr>
              <a:t>Papuci muzicali</a:t>
            </a:r>
            <a:endParaRPr lang="ro-RO" b="1" dirty="0">
              <a:latin typeface="Times New Roman" pitchFamily="18" charset="0"/>
              <a:cs typeface="Times New Roman" pitchFamily="18" charset="0"/>
            </a:endParaRPr>
          </a:p>
        </p:txBody>
      </p:sp>
      <p:pic>
        <p:nvPicPr>
          <p:cNvPr id="36865" name="Picture 1" descr="C:\Users\Admin\Desktop\pentru papuci\muzica 1.jpg"/>
          <p:cNvPicPr>
            <a:picLocks noGrp="1" noChangeAspect="1" noChangeArrowheads="1"/>
          </p:cNvPicPr>
          <p:nvPr>
            <p:ph idx="1"/>
          </p:nvPr>
        </p:nvPicPr>
        <p:blipFill>
          <a:blip r:embed="rId2" cstate="print"/>
          <a:srcRect/>
          <a:stretch>
            <a:fillRect/>
          </a:stretch>
        </p:blipFill>
        <p:spPr bwMode="auto">
          <a:xfrm>
            <a:off x="1763688" y="1556792"/>
            <a:ext cx="6192688" cy="2952328"/>
          </a:xfrm>
          <a:prstGeom prst="rect">
            <a:avLst/>
          </a:prstGeom>
          <a:noFill/>
        </p:spPr>
      </p:pic>
    </p:spTree>
    <p:extLst>
      <p:ext uri="{BB962C8B-B14F-4D97-AF65-F5344CB8AC3E}">
        <p14:creationId xmlns:p14="http://schemas.microsoft.com/office/powerpoint/2010/main" xmlns="" val="33993864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fontScale="25000" lnSpcReduction="20000"/>
          </a:bodyPr>
          <a:lstStyle/>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endParaRPr lang="ro-RO" sz="1700" dirty="0" smtClean="0">
              <a:latin typeface="Perpetua" pitchFamily="18" charset="0"/>
            </a:endParaRPr>
          </a:p>
          <a:p>
            <a:pPr algn="ctr"/>
            <a:endParaRPr lang="ro-RO" sz="1700" dirty="0" smtClean="0">
              <a:latin typeface="Perpetua" pitchFamily="18" charset="0"/>
            </a:endParaRPr>
          </a:p>
          <a:p>
            <a:pPr algn="ctr"/>
            <a:endParaRPr lang="ro-RO" sz="1700" dirty="0" smtClean="0">
              <a:latin typeface="Perpetua" pitchFamily="18" charset="0"/>
            </a:endParaRPr>
          </a:p>
          <a:p>
            <a:pPr algn="ctr"/>
            <a:endParaRPr lang="ro-RO" sz="1700" dirty="0" smtClean="0">
              <a:latin typeface="Perpetua" pitchFamily="18" charset="0"/>
            </a:endParaRPr>
          </a:p>
          <a:p>
            <a:pPr algn="ctr"/>
            <a:endParaRPr lang="ro-RO" sz="1700" dirty="0" smtClean="0">
              <a:latin typeface="Perpetua" pitchFamily="18" charset="0"/>
            </a:endParaRPr>
          </a:p>
          <a:p>
            <a:pPr algn="ctr">
              <a:buNone/>
            </a:pPr>
            <a:r>
              <a:rPr lang="ro-RO" sz="6200" b="1" dirty="0" smtClean="0">
                <a:latin typeface="Times New Roman" pitchFamily="18" charset="0"/>
                <a:cs typeface="Times New Roman" pitchFamily="18" charset="0"/>
              </a:rPr>
              <a:t>Trei galoşi vorbeau semeţ</a:t>
            </a:r>
          </a:p>
          <a:p>
            <a:pPr algn="ctr">
              <a:buNone/>
            </a:pPr>
            <a:r>
              <a:rPr lang="ro-RO" sz="6200" b="1" dirty="0" smtClean="0">
                <a:latin typeface="Times New Roman" pitchFamily="18" charset="0"/>
                <a:cs typeface="Times New Roman" pitchFamily="18" charset="0"/>
              </a:rPr>
              <a:t>Despre ce-au făcut în viaţă.</a:t>
            </a:r>
          </a:p>
          <a:p>
            <a:pPr algn="ctr">
              <a:buNone/>
            </a:pPr>
            <a:r>
              <a:rPr lang="ro-RO" sz="6200" b="1" dirty="0" smtClean="0">
                <a:latin typeface="Times New Roman" pitchFamily="18" charset="0"/>
                <a:cs typeface="Times New Roman" pitchFamily="18" charset="0"/>
              </a:rPr>
              <a:t>Doi din ei frumoşi la faţă</a:t>
            </a:r>
          </a:p>
          <a:p>
            <a:pPr algn="ctr">
              <a:buNone/>
            </a:pPr>
            <a:r>
              <a:rPr lang="ro-RO" sz="6200" b="1" dirty="0" smtClean="0">
                <a:latin typeface="Times New Roman" pitchFamily="18" charset="0"/>
                <a:cs typeface="Times New Roman" pitchFamily="18" charset="0"/>
              </a:rPr>
              <a:t>Ultimul bătrân şi creţ. </a:t>
            </a:r>
          </a:p>
          <a:p>
            <a:pPr algn="ctr">
              <a:buNone/>
            </a:pPr>
            <a:r>
              <a:rPr lang="ro-RO" sz="6200" b="1" dirty="0" smtClean="0">
                <a:latin typeface="Times New Roman" pitchFamily="18" charset="0"/>
                <a:cs typeface="Times New Roman" pitchFamily="18" charset="0"/>
              </a:rPr>
              <a:t>Se-ntreba cu voce gravă:</a:t>
            </a:r>
          </a:p>
          <a:p>
            <a:pPr algn="ctr">
              <a:buNone/>
            </a:pPr>
            <a:r>
              <a:rPr lang="ro-RO" sz="6200" b="1" dirty="0" smtClean="0">
                <a:latin typeface="Times New Roman" pitchFamily="18" charset="0"/>
                <a:cs typeface="Times New Roman" pitchFamily="18" charset="0"/>
              </a:rPr>
              <a:t>-De ce... frăţiorul său</a:t>
            </a:r>
          </a:p>
          <a:p>
            <a:pPr algn="ctr">
              <a:buNone/>
            </a:pPr>
            <a:r>
              <a:rPr lang="ro-RO" sz="6200" b="1" dirty="0" smtClean="0">
                <a:latin typeface="Times New Roman" pitchFamily="18" charset="0"/>
                <a:cs typeface="Times New Roman" pitchFamily="18" charset="0"/>
              </a:rPr>
              <a:t>N-a ajuns ca el, epavă</a:t>
            </a:r>
          </a:p>
          <a:p>
            <a:pPr algn="ctr">
              <a:buNone/>
            </a:pPr>
            <a:r>
              <a:rPr lang="ro-RO" sz="6200" b="1" dirty="0" smtClean="0">
                <a:latin typeface="Times New Roman" pitchFamily="18" charset="0"/>
                <a:cs typeface="Times New Roman" pitchFamily="18" charset="0"/>
              </a:rPr>
              <a:t>Şi că ce a fost mai rău? </a:t>
            </a:r>
          </a:p>
          <a:p>
            <a:pPr algn="ctr">
              <a:buNone/>
            </a:pPr>
            <a:r>
              <a:rPr lang="ro-RO" sz="6200" b="1" dirty="0" smtClean="0">
                <a:latin typeface="Times New Roman" pitchFamily="18" charset="0"/>
                <a:cs typeface="Times New Roman" pitchFamily="18" charset="0"/>
              </a:rPr>
              <a:t>A pornit de la-nceput </a:t>
            </a:r>
          </a:p>
          <a:p>
            <a:pPr algn="ctr">
              <a:buNone/>
            </a:pPr>
            <a:r>
              <a:rPr lang="ro-RO" sz="6200" b="1" dirty="0" smtClean="0">
                <a:latin typeface="Times New Roman" pitchFamily="18" charset="0"/>
                <a:cs typeface="Times New Roman" pitchFamily="18" charset="0"/>
              </a:rPr>
              <a:t>Că croiala a fost făcută</a:t>
            </a:r>
          </a:p>
          <a:p>
            <a:pPr algn="ctr">
              <a:buNone/>
            </a:pPr>
            <a:r>
              <a:rPr lang="ro-RO" sz="6200" b="1" dirty="0" smtClean="0">
                <a:latin typeface="Times New Roman" pitchFamily="18" charset="0"/>
                <a:cs typeface="Times New Roman" pitchFamily="18" charset="0"/>
              </a:rPr>
              <a:t>De un om nepriceput</a:t>
            </a:r>
          </a:p>
          <a:p>
            <a:pPr algn="ctr">
              <a:buNone/>
            </a:pPr>
            <a:r>
              <a:rPr lang="ro-RO" sz="6200" b="1" dirty="0" smtClean="0">
                <a:latin typeface="Times New Roman" pitchFamily="18" charset="0"/>
                <a:cs typeface="Times New Roman" pitchFamily="18" charset="0"/>
              </a:rPr>
              <a:t> </a:t>
            </a:r>
          </a:p>
          <a:p>
            <a:pPr algn="ctr">
              <a:buNone/>
            </a:pPr>
            <a:r>
              <a:rPr lang="ro-RO" sz="6200" b="1" dirty="0" smtClean="0">
                <a:latin typeface="Times New Roman" pitchFamily="18" charset="0"/>
                <a:cs typeface="Times New Roman" pitchFamily="18" charset="0"/>
              </a:rPr>
              <a:t> </a:t>
            </a:r>
          </a:p>
          <a:p>
            <a:pPr algn="ctr">
              <a:buNone/>
            </a:pPr>
            <a:r>
              <a:rPr lang="ro-RO" sz="6200" b="1" dirty="0" smtClean="0">
                <a:latin typeface="Times New Roman" pitchFamily="18" charset="0"/>
                <a:cs typeface="Times New Roman" pitchFamily="18" charset="0"/>
              </a:rPr>
              <a:t> </a:t>
            </a:r>
          </a:p>
          <a:p>
            <a:pPr algn="ctr">
              <a:buNone/>
            </a:pPr>
            <a:endParaRPr lang="ro-RO" sz="6200" b="1" dirty="0" smtClean="0">
              <a:latin typeface="Times New Roman" pitchFamily="18" charset="0"/>
              <a:cs typeface="Times New Roman" pitchFamily="18" charset="0"/>
            </a:endParaRPr>
          </a:p>
          <a:p>
            <a:pPr algn="ctr">
              <a:buNone/>
            </a:pPr>
            <a:endParaRPr lang="ro-RO" sz="6200" b="1" dirty="0" smtClean="0">
              <a:latin typeface="Times New Roman" pitchFamily="18" charset="0"/>
              <a:cs typeface="Times New Roman" pitchFamily="18" charset="0"/>
            </a:endParaRPr>
          </a:p>
          <a:p>
            <a:pPr algn="ctr">
              <a:buNone/>
            </a:pPr>
            <a:endParaRPr lang="ro-RO" sz="6200" b="1" dirty="0" smtClean="0">
              <a:latin typeface="Times New Roman" pitchFamily="18" charset="0"/>
              <a:cs typeface="Times New Roman" pitchFamily="18" charset="0"/>
            </a:endParaRPr>
          </a:p>
          <a:p>
            <a:pPr algn="ctr">
              <a:buNone/>
            </a:pPr>
            <a:endParaRPr lang="ro-RO" sz="6200" b="1" dirty="0" smtClean="0">
              <a:latin typeface="Times New Roman" pitchFamily="18" charset="0"/>
              <a:cs typeface="Times New Roman" pitchFamily="18" charset="0"/>
            </a:endParaRPr>
          </a:p>
          <a:p>
            <a:pPr algn="ctr">
              <a:buNone/>
            </a:pPr>
            <a:r>
              <a:rPr lang="ro-RO" sz="6200" b="1" dirty="0" smtClean="0">
                <a:latin typeface="Times New Roman" pitchFamily="18" charset="0"/>
                <a:cs typeface="Times New Roman" pitchFamily="18" charset="0"/>
              </a:rPr>
              <a:t>Şi că el galoşul stâng</a:t>
            </a:r>
          </a:p>
          <a:p>
            <a:pPr algn="ctr">
              <a:buNone/>
            </a:pPr>
            <a:r>
              <a:rPr lang="ro-RO" sz="6200" b="1" dirty="0" smtClean="0">
                <a:latin typeface="Times New Roman" pitchFamily="18" charset="0"/>
                <a:cs typeface="Times New Roman" pitchFamily="18" charset="0"/>
              </a:rPr>
              <a:t>Ar fi mers pe laba dreaptă. </a:t>
            </a:r>
          </a:p>
          <a:p>
            <a:pPr algn="ctr">
              <a:buNone/>
            </a:pPr>
            <a:r>
              <a:rPr lang="ro-RO" sz="6200" b="1" dirty="0" smtClean="0">
                <a:latin typeface="Times New Roman" pitchFamily="18" charset="0"/>
                <a:cs typeface="Times New Roman" pitchFamily="18" charset="0"/>
              </a:rPr>
              <a:t>Nu pe stângul cel nătâng</a:t>
            </a:r>
          </a:p>
          <a:p>
            <a:pPr algn="ctr">
              <a:buNone/>
            </a:pPr>
            <a:r>
              <a:rPr lang="ro-RO" sz="6200" b="1" dirty="0" smtClean="0">
                <a:latin typeface="Times New Roman" pitchFamily="18" charset="0"/>
                <a:cs typeface="Times New Roman" pitchFamily="18" charset="0"/>
              </a:rPr>
              <a:t>Unde urci treaptă cu treaptă. </a:t>
            </a:r>
          </a:p>
          <a:p>
            <a:pPr algn="ctr">
              <a:buNone/>
            </a:pPr>
            <a:r>
              <a:rPr lang="ro-RO" sz="6200" b="1" dirty="0" smtClean="0">
                <a:latin typeface="Times New Roman" pitchFamily="18" charset="0"/>
                <a:cs typeface="Times New Roman" pitchFamily="18" charset="0"/>
              </a:rPr>
              <a:t>Dar gândind mai pe-ndelete</a:t>
            </a:r>
          </a:p>
          <a:p>
            <a:pPr algn="ctr">
              <a:buNone/>
            </a:pPr>
            <a:r>
              <a:rPr lang="ro-RO" sz="6200" b="1" dirty="0" smtClean="0">
                <a:latin typeface="Times New Roman" pitchFamily="18" charset="0"/>
                <a:cs typeface="Times New Roman" pitchFamily="18" charset="0"/>
              </a:rPr>
              <a:t>El găsi vina cea mare:</a:t>
            </a:r>
          </a:p>
          <a:p>
            <a:pPr algn="ctr">
              <a:buNone/>
            </a:pPr>
            <a:r>
              <a:rPr lang="ro-RO" sz="6200" b="1" dirty="0" smtClean="0">
                <a:latin typeface="Times New Roman" pitchFamily="18" charset="0"/>
                <a:cs typeface="Times New Roman" pitchFamily="18" charset="0"/>
              </a:rPr>
              <a:t>Lui /băiatului cu plete</a:t>
            </a:r>
          </a:p>
          <a:p>
            <a:pPr algn="ctr">
              <a:buNone/>
            </a:pPr>
            <a:r>
              <a:rPr lang="ro-RO" sz="6200" b="1" dirty="0" smtClean="0">
                <a:latin typeface="Times New Roman" pitchFamily="18" charset="0"/>
                <a:cs typeface="Times New Roman" pitchFamily="18" charset="0"/>
              </a:rPr>
              <a:t>Fiindcă avea două picioare. </a:t>
            </a:r>
          </a:p>
          <a:p>
            <a:pPr algn="ctr">
              <a:buNone/>
            </a:pPr>
            <a:r>
              <a:rPr lang="ro-RO" sz="6200" b="1" dirty="0" smtClean="0">
                <a:latin typeface="Times New Roman" pitchFamily="18" charset="0"/>
                <a:cs typeface="Times New Roman" pitchFamily="18" charset="0"/>
              </a:rPr>
              <a:t>Ambele nemperecheate</a:t>
            </a:r>
          </a:p>
          <a:p>
            <a:pPr algn="ctr">
              <a:buNone/>
            </a:pPr>
            <a:r>
              <a:rPr lang="ro-RO" sz="6200" b="1" dirty="0" smtClean="0">
                <a:latin typeface="Times New Roman" pitchFamily="18" charset="0"/>
                <a:cs typeface="Times New Roman" pitchFamily="18" charset="0"/>
              </a:rPr>
              <a:t>Cu idei prea diferite</a:t>
            </a:r>
          </a:p>
          <a:p>
            <a:pPr algn="ctr">
              <a:buNone/>
            </a:pPr>
            <a:r>
              <a:rPr lang="ro-RO" sz="6200" b="1" dirty="0" smtClean="0">
                <a:latin typeface="Times New Roman" pitchFamily="18" charset="0"/>
                <a:cs typeface="Times New Roman" pitchFamily="18" charset="0"/>
              </a:rPr>
              <a:t>Fiecare într-o parte</a:t>
            </a:r>
          </a:p>
          <a:p>
            <a:pPr algn="ctr">
              <a:buNone/>
            </a:pPr>
            <a:r>
              <a:rPr lang="ro-RO" sz="6200" b="1" dirty="0" smtClean="0">
                <a:latin typeface="Times New Roman" pitchFamily="18" charset="0"/>
                <a:cs typeface="Times New Roman" pitchFamily="18" charset="0"/>
              </a:rPr>
              <a:t>Mersului fiind sortite.</a:t>
            </a:r>
          </a:p>
          <a:p>
            <a:pPr algn="ctr">
              <a:buNone/>
            </a:pPr>
            <a:endParaRPr lang="ro-RO" sz="6200" b="1" dirty="0" smtClean="0">
              <a:latin typeface="Times New Roman" pitchFamily="18" charset="0"/>
              <a:cs typeface="Times New Roman" pitchFamily="18" charset="0"/>
            </a:endParaRPr>
          </a:p>
          <a:p>
            <a:pPr algn="ctr">
              <a:buNone/>
            </a:pPr>
            <a:r>
              <a:rPr lang="ro-RO" sz="6200" b="1" dirty="0" smtClean="0">
                <a:latin typeface="Times New Roman" pitchFamily="18" charset="0"/>
                <a:cs typeface="Times New Roman" pitchFamily="18" charset="0"/>
              </a:rPr>
              <a:t>Interpret: Zoia Alecu </a:t>
            </a:r>
            <a:br>
              <a:rPr lang="ro-RO" sz="6200" b="1" dirty="0" smtClean="0">
                <a:latin typeface="Times New Roman" pitchFamily="18" charset="0"/>
                <a:cs typeface="Times New Roman" pitchFamily="18" charset="0"/>
              </a:rPr>
            </a:br>
            <a:r>
              <a:rPr lang="ro-RO" sz="3400" dirty="0" smtClean="0">
                <a:latin typeface="Perpetua" pitchFamily="18" charset="0"/>
              </a:rPr>
              <a:t/>
            </a:r>
            <a:br>
              <a:rPr lang="ro-RO" sz="3400" dirty="0" smtClean="0">
                <a:latin typeface="Perpetua" pitchFamily="18" charset="0"/>
              </a:rPr>
            </a:br>
            <a:endParaRPr lang="ro-RO" sz="3400" dirty="0" smtClean="0">
              <a:latin typeface="Perpetua" pitchFamily="18" charset="0"/>
            </a:endParaRPr>
          </a:p>
          <a:p>
            <a:endParaRPr lang="ro-RO" dirty="0">
              <a:latin typeface="Perpetua" pitchFamily="18" charset="0"/>
            </a:endParaRPr>
          </a:p>
        </p:txBody>
      </p:sp>
      <p:pic>
        <p:nvPicPr>
          <p:cNvPr id="35841" name="Picture 1" descr="C:\Users\Admin\Desktop\acoustic-guitar-891529.jpg"/>
          <p:cNvPicPr>
            <a:picLocks noChangeAspect="1" noChangeArrowheads="1"/>
          </p:cNvPicPr>
          <p:nvPr/>
        </p:nvPicPr>
        <p:blipFill>
          <a:blip r:embed="rId2" cstate="print"/>
          <a:srcRect/>
          <a:stretch>
            <a:fillRect/>
          </a:stretch>
        </p:blipFill>
        <p:spPr bwMode="auto">
          <a:xfrm>
            <a:off x="683568" y="260648"/>
            <a:ext cx="2490795" cy="1828180"/>
          </a:xfrm>
          <a:prstGeom prst="rect">
            <a:avLst/>
          </a:prstGeom>
          <a:noFill/>
        </p:spPr>
      </p:pic>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008112"/>
          </a:xfrm>
        </p:spPr>
        <p:txBody>
          <a:bodyPr>
            <a:noAutofit/>
          </a:bodyPr>
          <a:lstStyle/>
          <a:p>
            <a:r>
              <a:rPr lang="ro-RO" sz="3600" dirty="0" smtClean="0">
                <a:latin typeface="Times New Roman" pitchFamily="18" charset="0"/>
                <a:cs typeface="Times New Roman" pitchFamily="18" charset="0"/>
              </a:rPr>
              <a:t>Educație fizică și sport</a:t>
            </a:r>
            <a:r>
              <a:rPr lang="ro-RO" sz="3200" dirty="0" smtClean="0">
                <a:latin typeface="Times New Roman" pitchFamily="18" charset="0"/>
                <a:cs typeface="Times New Roman" pitchFamily="18" charset="0"/>
              </a:rPr>
              <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Dansul saboților, în baletul La Fille Mal Gardee</a:t>
            </a:r>
            <a:endParaRPr lang="ro-RO" sz="3200" dirty="0">
              <a:latin typeface="Times New Roman" pitchFamily="18" charset="0"/>
              <a:cs typeface="Times New Roman" pitchFamily="18" charset="0"/>
            </a:endParaRPr>
          </a:p>
        </p:txBody>
      </p:sp>
      <p:pic>
        <p:nvPicPr>
          <p:cNvPr id="3074" name="Picture 2" descr="C:\Users\Admin\Desktop\pentru papuci\saboti.jpg"/>
          <p:cNvPicPr>
            <a:picLocks noGrp="1" noChangeAspect="1" noChangeArrowheads="1"/>
          </p:cNvPicPr>
          <p:nvPr>
            <p:ph idx="1"/>
          </p:nvPr>
        </p:nvPicPr>
        <p:blipFill>
          <a:blip r:embed="rId2" cstate="print"/>
          <a:srcRect/>
          <a:stretch>
            <a:fillRect/>
          </a:stretch>
        </p:blipFill>
        <p:spPr bwMode="auto">
          <a:xfrm>
            <a:off x="1907704" y="2132856"/>
            <a:ext cx="5616624" cy="4176464"/>
          </a:xfrm>
          <a:prstGeom prst="rect">
            <a:avLst/>
          </a:prstGeom>
          <a:noFill/>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941168"/>
            <a:ext cx="8229600" cy="1143000"/>
          </a:xfrm>
        </p:spPr>
        <p:txBody>
          <a:bodyPr>
            <a:normAutofit fontScale="90000"/>
          </a:bodyPr>
          <a:lstStyle/>
          <a:p>
            <a:r>
              <a:rPr lang="ro-RO" b="1" dirty="0" smtClean="0">
                <a:latin typeface="Times New Roman" pitchFamily="18" charset="0"/>
                <a:cs typeface="Times New Roman" pitchFamily="18" charset="0"/>
              </a:rPr>
              <a:t>Dirigenție</a:t>
            </a:r>
            <a:br>
              <a:rPr lang="ro-RO" b="1" dirty="0" smtClean="0">
                <a:latin typeface="Times New Roman" pitchFamily="18" charset="0"/>
                <a:cs typeface="Times New Roman" pitchFamily="18" charset="0"/>
              </a:rPr>
            </a:br>
            <a:r>
              <a:rPr lang="ro-RO" b="1" dirty="0" smtClean="0">
                <a:latin typeface="Times New Roman" pitchFamily="18" charset="0"/>
                <a:cs typeface="Times New Roman" pitchFamily="18" charset="0"/>
              </a:rPr>
              <a:t>Papucii lui Abu Cassem</a:t>
            </a:r>
            <a:endParaRPr lang="ro-RO" b="1" dirty="0">
              <a:latin typeface="Times New Roman" pitchFamily="18" charset="0"/>
              <a:cs typeface="Times New Roman" pitchFamily="18" charset="0"/>
            </a:endParaRPr>
          </a:p>
        </p:txBody>
      </p:sp>
      <p:pic>
        <p:nvPicPr>
          <p:cNvPr id="32769" name="Picture 1" descr="C:\Users\Admin\Desktop\pentru papuci\papuci.jpg"/>
          <p:cNvPicPr>
            <a:picLocks noGrp="1" noChangeAspect="1" noChangeArrowheads="1"/>
          </p:cNvPicPr>
          <p:nvPr>
            <p:ph idx="1"/>
          </p:nvPr>
        </p:nvPicPr>
        <p:blipFill>
          <a:blip r:embed="rId2" cstate="print"/>
          <a:srcRect/>
          <a:stretch>
            <a:fillRect/>
          </a:stretch>
        </p:blipFill>
        <p:spPr bwMode="auto">
          <a:xfrm>
            <a:off x="2915816" y="980728"/>
            <a:ext cx="3246120" cy="3962400"/>
          </a:xfrm>
          <a:prstGeom prst="rect">
            <a:avLst/>
          </a:prstGeom>
          <a:noFill/>
        </p:spPr>
      </p:pic>
    </p:spTree>
    <p:extLst>
      <p:ext uri="{BB962C8B-B14F-4D97-AF65-F5344CB8AC3E}">
        <p14:creationId xmlns:p14="http://schemas.microsoft.com/office/powerpoint/2010/main" xmlns="" val="303814639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97152"/>
            <a:ext cx="8229600" cy="1143000"/>
          </a:xfrm>
        </p:spPr>
        <p:txBody>
          <a:bodyPr/>
          <a:lstStyle/>
          <a:p>
            <a:r>
              <a:rPr lang="ro-RO" b="1" dirty="0" smtClean="0">
                <a:latin typeface="Perpetua" pitchFamily="18" charset="0"/>
              </a:rPr>
              <a:t>Ipocritul</a:t>
            </a:r>
            <a:endParaRPr lang="ro-RO" b="1" dirty="0">
              <a:latin typeface="Perpetua" pitchFamily="18" charset="0"/>
            </a:endParaRPr>
          </a:p>
        </p:txBody>
      </p:sp>
      <p:pic>
        <p:nvPicPr>
          <p:cNvPr id="2050" name="Picture 2" descr="C:\Users\Admin\Desktop\pentru papuci\ipocritul.jpg"/>
          <p:cNvPicPr>
            <a:picLocks noGrp="1" noChangeAspect="1" noChangeArrowheads="1"/>
          </p:cNvPicPr>
          <p:nvPr>
            <p:ph idx="1"/>
          </p:nvPr>
        </p:nvPicPr>
        <p:blipFill>
          <a:blip r:embed="rId2" cstate="print"/>
          <a:srcRect/>
          <a:stretch>
            <a:fillRect/>
          </a:stretch>
        </p:blipFill>
        <p:spPr bwMode="auto">
          <a:xfrm>
            <a:off x="1691680" y="980728"/>
            <a:ext cx="5760640" cy="3888432"/>
          </a:xfrm>
          <a:prstGeom prst="rect">
            <a:avLst/>
          </a:prstGeom>
          <a:noFill/>
        </p:spPr>
      </p:pic>
    </p:spTree>
    <p:extLst>
      <p:ext uri="{BB962C8B-B14F-4D97-AF65-F5344CB8AC3E}">
        <p14:creationId xmlns:p14="http://schemas.microsoft.com/office/powerpoint/2010/main" xmlns="" val="40986145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73216"/>
            <a:ext cx="8229600" cy="1143000"/>
          </a:xfrm>
        </p:spPr>
        <p:txBody>
          <a:bodyPr/>
          <a:lstStyle/>
          <a:p>
            <a:r>
              <a:rPr lang="en-US" b="1" dirty="0" err="1" smtClean="0">
                <a:latin typeface="Perpetua" pitchFamily="18" charset="0"/>
              </a:rPr>
              <a:t>Cocheta</a:t>
            </a:r>
            <a:r>
              <a:rPr lang="en-US" b="1" dirty="0" smtClean="0"/>
              <a:t> </a:t>
            </a:r>
            <a:endParaRPr lang="ro-RO" b="1" dirty="0"/>
          </a:p>
        </p:txBody>
      </p:sp>
      <p:pic>
        <p:nvPicPr>
          <p:cNvPr id="3074" name="Picture 2" descr="C:\Users\Admin\Desktop\pentru papuci\sandale.jpg"/>
          <p:cNvPicPr>
            <a:picLocks noGrp="1" noChangeAspect="1" noChangeArrowheads="1"/>
          </p:cNvPicPr>
          <p:nvPr>
            <p:ph idx="1"/>
          </p:nvPr>
        </p:nvPicPr>
        <p:blipFill>
          <a:blip r:embed="rId2" cstate="print"/>
          <a:srcRect/>
          <a:stretch>
            <a:fillRect/>
          </a:stretch>
        </p:blipFill>
        <p:spPr bwMode="auto">
          <a:xfrm>
            <a:off x="2267744" y="1268760"/>
            <a:ext cx="4176464" cy="3888432"/>
          </a:xfrm>
          <a:prstGeom prst="rect">
            <a:avLst/>
          </a:prstGeom>
          <a:noFill/>
        </p:spPr>
      </p:pic>
    </p:spTree>
    <p:extLst>
      <p:ext uri="{BB962C8B-B14F-4D97-AF65-F5344CB8AC3E}">
        <p14:creationId xmlns:p14="http://schemas.microsoft.com/office/powerpoint/2010/main" xmlns="" val="25472179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8229600" cy="1143000"/>
          </a:xfrm>
        </p:spPr>
        <p:txBody>
          <a:bodyPr/>
          <a:lstStyle/>
          <a:p>
            <a:r>
              <a:rPr lang="ro-RO" b="1" dirty="0" smtClean="0">
                <a:latin typeface="Perpetua" pitchFamily="18" charset="0"/>
              </a:rPr>
              <a:t>Parvenita</a:t>
            </a:r>
            <a:endParaRPr lang="ro-RO" b="1" dirty="0">
              <a:latin typeface="Perpetua" pitchFamily="18" charset="0"/>
            </a:endParaRPr>
          </a:p>
        </p:txBody>
      </p:sp>
      <p:pic>
        <p:nvPicPr>
          <p:cNvPr id="4098" name="Picture 2" descr="C:\Users\Admin\Desktop\pentru papuci\snob 2.jpg"/>
          <p:cNvPicPr>
            <a:picLocks noGrp="1" noChangeAspect="1" noChangeArrowheads="1"/>
          </p:cNvPicPr>
          <p:nvPr>
            <p:ph idx="1"/>
          </p:nvPr>
        </p:nvPicPr>
        <p:blipFill>
          <a:blip r:embed="rId2" cstate="print"/>
          <a:srcRect/>
          <a:stretch>
            <a:fillRect/>
          </a:stretch>
        </p:blipFill>
        <p:spPr bwMode="auto">
          <a:xfrm>
            <a:off x="2123728" y="1124744"/>
            <a:ext cx="5400600" cy="4176464"/>
          </a:xfrm>
          <a:prstGeom prst="rect">
            <a:avLst/>
          </a:prstGeom>
          <a:noFill/>
        </p:spPr>
      </p:pic>
    </p:spTree>
    <p:extLst>
      <p:ext uri="{BB962C8B-B14F-4D97-AF65-F5344CB8AC3E}">
        <p14:creationId xmlns:p14="http://schemas.microsoft.com/office/powerpoint/2010/main" xmlns="" val="38211534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229200"/>
            <a:ext cx="8229600" cy="1143000"/>
          </a:xfrm>
        </p:spPr>
        <p:txBody>
          <a:bodyPr/>
          <a:lstStyle/>
          <a:p>
            <a:r>
              <a:rPr lang="ro-RO" b="1" dirty="0" smtClean="0">
                <a:latin typeface="Perpetua" pitchFamily="18" charset="0"/>
              </a:rPr>
              <a:t>Raisonneur</a:t>
            </a:r>
            <a:endParaRPr lang="ro-RO" b="1" dirty="0">
              <a:latin typeface="Perpetua" pitchFamily="18" charset="0"/>
            </a:endParaRPr>
          </a:p>
        </p:txBody>
      </p:sp>
      <p:pic>
        <p:nvPicPr>
          <p:cNvPr id="6146" name="Picture 2" descr="C:\Users\Admin\Desktop\pentru papuci\raisonneurul.jpg"/>
          <p:cNvPicPr>
            <a:picLocks noGrp="1" noChangeAspect="1" noChangeArrowheads="1"/>
          </p:cNvPicPr>
          <p:nvPr>
            <p:ph idx="1"/>
          </p:nvPr>
        </p:nvPicPr>
        <p:blipFill>
          <a:blip r:embed="rId2" cstate="print"/>
          <a:srcRect/>
          <a:stretch>
            <a:fillRect/>
          </a:stretch>
        </p:blipFill>
        <p:spPr bwMode="auto">
          <a:xfrm>
            <a:off x="2051720" y="836712"/>
            <a:ext cx="4752528" cy="4320480"/>
          </a:xfrm>
          <a:prstGeom prst="rect">
            <a:avLst/>
          </a:prstGeom>
          <a:noFill/>
        </p:spPr>
      </p:pic>
    </p:spTree>
    <p:extLst>
      <p:ext uri="{BB962C8B-B14F-4D97-AF65-F5344CB8AC3E}">
        <p14:creationId xmlns:p14="http://schemas.microsoft.com/office/powerpoint/2010/main" xmlns="" val="381322521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57192"/>
            <a:ext cx="8229600" cy="1143000"/>
          </a:xfrm>
        </p:spPr>
        <p:txBody>
          <a:bodyPr/>
          <a:lstStyle/>
          <a:p>
            <a:r>
              <a:rPr lang="ro-RO" b="1" dirty="0" smtClean="0">
                <a:latin typeface="Perpetua" pitchFamily="18" charset="0"/>
              </a:rPr>
              <a:t>Snobul </a:t>
            </a:r>
            <a:endParaRPr lang="ro-RO" b="1" dirty="0">
              <a:latin typeface="Perpetua" pitchFamily="18" charset="0"/>
            </a:endParaRPr>
          </a:p>
        </p:txBody>
      </p:sp>
      <p:pic>
        <p:nvPicPr>
          <p:cNvPr id="10242" name="Picture 2" descr="C:\Users\Admin\Desktop\pentru papuci\mens-retro-black.jpg"/>
          <p:cNvPicPr>
            <a:picLocks noGrp="1" noChangeAspect="1" noChangeArrowheads="1"/>
          </p:cNvPicPr>
          <p:nvPr>
            <p:ph idx="1"/>
          </p:nvPr>
        </p:nvPicPr>
        <p:blipFill>
          <a:blip r:embed="rId2" cstate="print"/>
          <a:srcRect/>
          <a:stretch>
            <a:fillRect/>
          </a:stretch>
        </p:blipFill>
        <p:spPr bwMode="auto">
          <a:xfrm>
            <a:off x="2339752" y="1052736"/>
            <a:ext cx="4320480" cy="3672408"/>
          </a:xfrm>
          <a:prstGeom prst="rect">
            <a:avLst/>
          </a:prstGeom>
          <a:noFill/>
        </p:spPr>
      </p:pic>
    </p:spTree>
    <p:extLst>
      <p:ext uri="{BB962C8B-B14F-4D97-AF65-F5344CB8AC3E}">
        <p14:creationId xmlns:p14="http://schemas.microsoft.com/office/powerpoint/2010/main" xmlns="" val="224740333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13176"/>
            <a:ext cx="8229600" cy="1143000"/>
          </a:xfrm>
        </p:spPr>
        <p:txBody>
          <a:bodyPr/>
          <a:lstStyle/>
          <a:p>
            <a:r>
              <a:rPr lang="en-US" b="1" dirty="0" err="1" smtClean="0">
                <a:latin typeface="Perpetua" pitchFamily="18" charset="0"/>
              </a:rPr>
              <a:t>Naivul</a:t>
            </a:r>
            <a:r>
              <a:rPr lang="en-US" b="1" dirty="0" smtClean="0">
                <a:latin typeface="Perpetua" pitchFamily="18" charset="0"/>
              </a:rPr>
              <a:t> </a:t>
            </a:r>
            <a:endParaRPr lang="ro-RO" b="1" dirty="0">
              <a:latin typeface="Perpetua" pitchFamily="18" charset="0"/>
            </a:endParaRPr>
          </a:p>
        </p:txBody>
      </p:sp>
      <p:pic>
        <p:nvPicPr>
          <p:cNvPr id="5122" name="Picture 2" descr="C:\Users\Admin\Desktop\pentru papuci\naivul.jpg"/>
          <p:cNvPicPr>
            <a:picLocks noGrp="1" noChangeAspect="1" noChangeArrowheads="1"/>
          </p:cNvPicPr>
          <p:nvPr>
            <p:ph idx="1"/>
          </p:nvPr>
        </p:nvPicPr>
        <p:blipFill>
          <a:blip r:embed="rId2" cstate="print"/>
          <a:srcRect/>
          <a:stretch>
            <a:fillRect/>
          </a:stretch>
        </p:blipFill>
        <p:spPr bwMode="auto">
          <a:xfrm>
            <a:off x="2555777" y="476672"/>
            <a:ext cx="3816424" cy="4752528"/>
          </a:xfrm>
          <a:prstGeom prst="rect">
            <a:avLst/>
          </a:prstGeom>
          <a:noFill/>
        </p:spPr>
      </p:pic>
    </p:spTree>
    <p:extLst>
      <p:ext uri="{BB962C8B-B14F-4D97-AF65-F5344CB8AC3E}">
        <p14:creationId xmlns:p14="http://schemas.microsoft.com/office/powerpoint/2010/main" xmlns="" val="187326847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753</TotalTime>
  <Words>568</Words>
  <Application>Microsoft Office PowerPoint</Application>
  <PresentationFormat>On-screen Show (4:3)</PresentationFormat>
  <Paragraphs>137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Un papuc interdisciplinar</vt:lpstr>
      <vt:lpstr>Limba și literatura română</vt:lpstr>
      <vt:lpstr>Slide 3</vt:lpstr>
      <vt:lpstr>Ipocritul</vt:lpstr>
      <vt:lpstr>Cocheta </vt:lpstr>
      <vt:lpstr>Parvenita</vt:lpstr>
      <vt:lpstr>Raisonneur</vt:lpstr>
      <vt:lpstr>Snobul </vt:lpstr>
      <vt:lpstr>Naivul </vt:lpstr>
      <vt:lpstr>Infidela</vt:lpstr>
      <vt:lpstr>Cameleonul</vt:lpstr>
      <vt:lpstr>Copilărosul</vt:lpstr>
      <vt:lpstr>Slide 13</vt:lpstr>
      <vt:lpstr>Papucul englezesc</vt:lpstr>
      <vt:lpstr>Idiomuri</vt:lpstr>
      <vt:lpstr>Diamante Poem </vt:lpstr>
      <vt:lpstr>Created poem</vt:lpstr>
      <vt:lpstr>Papuci matematici</vt:lpstr>
      <vt:lpstr>Slide 19</vt:lpstr>
      <vt:lpstr>Fizica papucului</vt:lpstr>
      <vt:lpstr>Explică de ce urma pasului lui Neil Armstrong, care a pășit primul pe Lună, este mult mai mare, având în vedere că el purta numărul 44</vt:lpstr>
      <vt:lpstr>Elemente chimice în papuci</vt:lpstr>
      <vt:lpstr>Slide 23</vt:lpstr>
      <vt:lpstr>Slide 24</vt:lpstr>
      <vt:lpstr>Un exemplu – Grupa I</vt:lpstr>
      <vt:lpstr>Biopapucul</vt:lpstr>
      <vt:lpstr>Slide 27</vt:lpstr>
      <vt:lpstr>Papucii în istoria geografică</vt:lpstr>
      <vt:lpstr>Poziționează următoarele obiecte de încălțăminte, pe globul pământesc, numind țara sau zona unde au fost purtate și perioada. </vt:lpstr>
      <vt:lpstr>EDUCAȚIE CIVICĂ </vt:lpstr>
      <vt:lpstr>Oferă posibile soluții pentru următoarele cazuri  </vt:lpstr>
      <vt:lpstr>Arta în papuci</vt:lpstr>
      <vt:lpstr>Vrei să fii milionar?</vt:lpstr>
      <vt:lpstr>Papuci muzicali</vt:lpstr>
      <vt:lpstr>Slide 35</vt:lpstr>
      <vt:lpstr>Educație fizică și sport Dansul saboților, în baletul La Fille Mal Gardee</vt:lpstr>
      <vt:lpstr>Dirigenție Papucii lui Abu Cassem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Andrada Has</dc:creator>
  <cp:lastModifiedBy>Admin</cp:lastModifiedBy>
  <cp:revision>86</cp:revision>
  <dcterms:created xsi:type="dcterms:W3CDTF">2016-04-04T14:34:22Z</dcterms:created>
  <dcterms:modified xsi:type="dcterms:W3CDTF">2019-02-05T20:47:54Z</dcterms:modified>
</cp:coreProperties>
</file>